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6.xml" ContentType="application/vnd.openxmlformats-officedocument.drawingml.chartshapes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drawings/drawing7.xml" ContentType="application/vnd.openxmlformats-officedocument.drawingml.chartshapes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drawings/drawing8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drawings/drawing9.xml" ContentType="application/vnd.openxmlformats-officedocument.drawingml.chartshapes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drawings/drawing10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drawings/drawing1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71" r:id="rId2"/>
    <p:sldId id="270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image" Target="../media/image1.jpeg"/><Relationship Id="rId1" Type="http://schemas.openxmlformats.org/officeDocument/2006/relationships/themeOverride" Target="../theme/themeOverrid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0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1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6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7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8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9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28778685476815397"/>
          <c:y val="0.19808849347764373"/>
          <c:w val="0.46532141294838147"/>
          <c:h val="0.73293807137797695"/>
        </c:manualLayout>
      </c:layout>
      <c:pieChart>
        <c:varyColors val="1"/>
        <c:ser>
          <c:idx val="0"/>
          <c:order val="0"/>
          <c:dLbls>
            <c:dLbl>
              <c:idx val="0"/>
              <c:layout>
                <c:manualLayout>
                  <c:x val="3.3132436570428699E-2"/>
                  <c:y val="-8.6269978419586085E-2"/>
                </c:manualLayout>
              </c:layout>
              <c:tx>
                <c:rich>
                  <a:bodyPr/>
                  <a:lstStyle/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Общегосударственные</a:t>
                    </a:r>
                  </a:p>
                  <a:p>
                    <a:r>
                      <a:rPr lang="ru-RU" sz="1000" i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вопросы</a:t>
                    </a:r>
                  </a:p>
                  <a:p>
                    <a:r>
                      <a:rPr lang="ru-RU" sz="10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69 676,77</a:t>
                    </a:r>
                  </a:p>
                  <a:p>
                    <a:r>
                      <a:rPr lang="ru-RU" sz="1000" b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12,57%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895428696412948"/>
                  <c:y val="-0.22338553423237945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 </a:t>
                    </a:r>
                  </a:p>
                  <a:p>
                    <a:r>
                      <a:rPr lang="ru-RU" i="1" dirty="0" smtClean="0"/>
                      <a:t>оборона</a:t>
                    </a:r>
                  </a:p>
                  <a:p>
                    <a:r>
                      <a:rPr lang="en-US" b="1" dirty="0" smtClean="0"/>
                      <a:t>1 170,50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0,21%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безопасность</a:t>
                    </a:r>
                  </a:p>
                  <a:p>
                    <a:r>
                      <a:rPr lang="en-US" b="1" dirty="0" smtClean="0"/>
                      <a:t>65,00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0,01%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i="1" dirty="0" smtClean="0"/>
                      <a:t>Национальная</a:t>
                    </a:r>
                  </a:p>
                  <a:p>
                    <a:r>
                      <a:rPr lang="ru-RU" i="1" dirty="0" smtClean="0"/>
                      <a:t>экономика</a:t>
                    </a:r>
                  </a:p>
                  <a:p>
                    <a:r>
                      <a:rPr lang="ru-RU" b="1" dirty="0" smtClean="0"/>
                      <a:t>19 235,68</a:t>
                    </a:r>
                  </a:p>
                  <a:p>
                    <a:r>
                      <a:rPr lang="ru-RU" b="0" dirty="0" smtClean="0"/>
                      <a:t>3,47%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9.1333114610673671E-2"/>
                  <c:y val="3.629791857872441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Жилищно-коммунальное хозяйство</a:t>
                    </a:r>
                  </a:p>
                  <a:p>
                    <a:r>
                      <a:rPr lang="ru-RU" b="1" dirty="0" smtClean="0"/>
                      <a:t>25 772,82</a:t>
                    </a:r>
                  </a:p>
                  <a:p>
                    <a:r>
                      <a:rPr lang="ru-RU" b="0" dirty="0" smtClean="0"/>
                      <a:t>4,65%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7.3170166229221456E-2"/>
                  <c:y val="0.22450296834045791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Охрана окружающей</a:t>
                    </a:r>
                  </a:p>
                  <a:p>
                    <a:r>
                      <a:rPr lang="ru-RU" i="1" dirty="0" smtClean="0"/>
                      <a:t>среды</a:t>
                    </a:r>
                  </a:p>
                  <a:p>
                    <a:r>
                      <a:rPr lang="en-US" b="1" dirty="0" smtClean="0"/>
                      <a:t>175,00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0,03%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0.12672839506172837"/>
                  <c:y val="-9.954080490715457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Образование</a:t>
                    </a:r>
                  </a:p>
                  <a:p>
                    <a:r>
                      <a:rPr lang="ru-RU" b="1" dirty="0" smtClean="0"/>
                      <a:t>405 305,32</a:t>
                    </a:r>
                  </a:p>
                  <a:p>
                    <a:r>
                      <a:rPr lang="ru-RU" b="0" dirty="0" smtClean="0"/>
                      <a:t>73,09%</a:t>
                    </a:r>
                  </a:p>
                  <a:p>
                    <a:endParaRPr lang="en-US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0.1732630990570623"/>
                  <c:y val="0.12527455482954677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Культура,</a:t>
                    </a:r>
                  </a:p>
                  <a:p>
                    <a:r>
                      <a:rPr lang="ru-RU" i="1" dirty="0" smtClean="0"/>
                      <a:t>кинематография</a:t>
                    </a:r>
                  </a:p>
                  <a:p>
                    <a:r>
                      <a:rPr lang="ru-RU" b="1" dirty="0" smtClean="0"/>
                      <a:t>8 057,18</a:t>
                    </a:r>
                  </a:p>
                  <a:p>
                    <a:r>
                      <a:rPr lang="ru-RU" b="0" dirty="0" smtClean="0"/>
                      <a:t>1,45%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0.30413763123359577"/>
                  <c:y val="1.4270250621985133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Социальная</a:t>
                    </a:r>
                  </a:p>
                  <a:p>
                    <a:r>
                      <a:rPr lang="ru-RU" b="0" i="1" dirty="0" smtClean="0"/>
                      <a:t>политика</a:t>
                    </a:r>
                  </a:p>
                  <a:p>
                    <a:r>
                      <a:rPr lang="ru-RU" b="1" dirty="0" smtClean="0"/>
                      <a:t>7303,41</a:t>
                    </a:r>
                  </a:p>
                  <a:p>
                    <a:r>
                      <a:rPr lang="ru-RU" b="0" dirty="0" smtClean="0"/>
                      <a:t>1,32%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0.15158934820647418"/>
                  <c:y val="-6.1754469736432317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Физическая культура</a:t>
                    </a:r>
                  </a:p>
                  <a:p>
                    <a:r>
                      <a:rPr lang="ru-RU" i="1" dirty="0" smtClean="0"/>
                      <a:t>и спорт</a:t>
                    </a:r>
                  </a:p>
                  <a:p>
                    <a:r>
                      <a:rPr lang="ru-RU" b="1" dirty="0" smtClean="0"/>
                      <a:t>474</a:t>
                    </a:r>
                    <a:r>
                      <a:rPr lang="en-US" b="1" dirty="0" smtClean="0"/>
                      <a:t>,</a:t>
                    </a:r>
                    <a:r>
                      <a:rPr lang="ru-RU" b="1" dirty="0" smtClean="0"/>
                      <a:t>2</a:t>
                    </a:r>
                    <a:r>
                      <a:rPr lang="en-US" b="1" dirty="0" smtClean="0"/>
                      <a:t>0</a:t>
                    </a:r>
                    <a:endParaRPr lang="ru-RU" b="1" dirty="0" smtClean="0"/>
                  </a:p>
                  <a:p>
                    <a:r>
                      <a:rPr lang="ru-RU" b="0" dirty="0" smtClean="0"/>
                      <a:t>0,09%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2.2743438320210026E-2"/>
                  <c:y val="-5.7858350627981774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/>
                      <a:t>Средства массовой информации</a:t>
                    </a:r>
                  </a:p>
                  <a:p>
                    <a:r>
                      <a:rPr lang="ru-RU" b="1" dirty="0" smtClean="0"/>
                      <a:t>1 762,5</a:t>
                    </a:r>
                  </a:p>
                  <a:p>
                    <a:r>
                      <a:rPr lang="ru-RU" b="0" dirty="0" smtClean="0"/>
                      <a:t>0,32%</a:t>
                    </a:r>
                    <a:endParaRPr lang="en-US" b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9.4146106736657922E-2"/>
                  <c:y val="-2.8453658610530029E-2"/>
                </c:manualLayout>
              </c:layout>
              <c:tx>
                <c:rich>
                  <a:bodyPr/>
                  <a:lstStyle/>
                  <a:p>
                    <a:r>
                      <a:rPr lang="ru-RU" b="0" i="1" dirty="0" smtClean="0"/>
                      <a:t>Межбюджетные</a:t>
                    </a:r>
                  </a:p>
                  <a:p>
                    <a:r>
                      <a:rPr lang="ru-RU" b="0" i="1" dirty="0" smtClean="0"/>
                      <a:t>трансферты</a:t>
                    </a:r>
                  </a:p>
                  <a:p>
                    <a:r>
                      <a:rPr lang="ru-RU" b="1" dirty="0" smtClean="0"/>
                      <a:t>15 507,66</a:t>
                    </a:r>
                  </a:p>
                  <a:p>
                    <a:r>
                      <a:rPr lang="ru-RU" b="0" i="1" dirty="0" smtClean="0"/>
                      <a:t>2,80%</a:t>
                    </a:r>
                  </a:p>
                  <a:p>
                    <a:endParaRPr lang="en-US" b="1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blipFill>
      <a:blip xmlns:r="http://schemas.openxmlformats.org/officeDocument/2006/relationships" r:embed="rId2"/>
      <a:tile tx="0" ty="0" sx="100000" sy="100000" flip="none" algn="tl"/>
    </a:blipFill>
  </c:sp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4.310044610427901E-2"/>
          <c:w val="0.84120895894389924"/>
          <c:h val="0.92209466042234622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9"/>
            <c:bubble3D val="0"/>
            <c:explosion val="11"/>
          </c:dPt>
          <c:dPt>
            <c:idx val="10"/>
            <c:bubble3D val="0"/>
            <c:explosion val="10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6.5071886853841632E-2"/>
          <c:w val="0.86286834044064786"/>
          <c:h val="0.878276917644071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1"/>
            <c:bubble3D val="0"/>
            <c:explosion val="1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  <c:explosion val="11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1.0822806869151507E-2"/>
          <c:w val="0.97384378788830228"/>
          <c:h val="0.9891771931308485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  <c:explosion val="24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421251358332771E-2"/>
          <c:y val="2.5667554032457931E-3"/>
          <c:w val="0.83786756535797813"/>
          <c:h val="0.87803598745438549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3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8.2913390113047797E-2"/>
          <c:w val="0.77313661709697534"/>
          <c:h val="0.91708666985719534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4"/>
            <c:bubble3D val="0"/>
            <c:explosion val="26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5133571903316788E-2"/>
          <c:y val="9.6877209169727807E-2"/>
          <c:w val="0.84336681889146825"/>
          <c:h val="0.83347988897086156"/>
        </c:manualLayout>
      </c:layout>
      <c:pieChart>
        <c:varyColors val="1"/>
        <c:ser>
          <c:idx val="0"/>
          <c:order val="0"/>
          <c:explosion val="5"/>
          <c:dPt>
            <c:idx val="0"/>
            <c:bubble3D val="0"/>
            <c:explosion val="0"/>
          </c:dPt>
          <c:dPt>
            <c:idx val="1"/>
            <c:bubble3D val="0"/>
            <c:explosion val="0"/>
          </c:dPt>
          <c:dPt>
            <c:idx val="3"/>
            <c:bubble3D val="0"/>
            <c:explosion val="0"/>
          </c:dPt>
          <c:dPt>
            <c:idx val="4"/>
            <c:bubble3D val="0"/>
            <c:explosion val="0"/>
          </c:dPt>
          <c:dPt>
            <c:idx val="6"/>
            <c:bubble3D val="0"/>
            <c:explosion val="0"/>
          </c:dPt>
          <c:dPt>
            <c:idx val="7"/>
            <c:bubble3D val="0"/>
            <c:explosion val="0"/>
          </c:dPt>
          <c:dPt>
            <c:idx val="8"/>
            <c:bubble3D val="0"/>
            <c:explosion val="0"/>
          </c:dPt>
          <c:dPt>
            <c:idx val="9"/>
            <c:bubble3D val="0"/>
            <c:explosion val="0"/>
          </c:dPt>
          <c:dPt>
            <c:idx val="10"/>
            <c:bubble3D val="0"/>
            <c:explosion val="0"/>
          </c:dPt>
          <c:dPt>
            <c:idx val="11"/>
            <c:bubble3D val="0"/>
            <c:explosion val="0"/>
          </c:dPt>
          <c:dLbls>
            <c:delete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'301'!$B$6:$B$17</c:f>
              <c:numCache>
                <c:formatCode>#,##0.00</c:formatCode>
                <c:ptCount val="12"/>
                <c:pt idx="0">
                  <c:v>67682.062999999995</c:v>
                </c:pt>
                <c:pt idx="1">
                  <c:v>1170.5</c:v>
                </c:pt>
                <c:pt idx="2">
                  <c:v>65</c:v>
                </c:pt>
                <c:pt idx="3">
                  <c:v>10866.785</c:v>
                </c:pt>
                <c:pt idx="4">
                  <c:v>3300</c:v>
                </c:pt>
                <c:pt idx="5">
                  <c:v>175</c:v>
                </c:pt>
                <c:pt idx="6">
                  <c:v>367763.3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dLbls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'301'!$A$6:$A$17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'301'!$C$6:$C$17</c:f>
              <c:numCache>
                <c:formatCode>0.00</c:formatCode>
                <c:ptCount val="12"/>
                <c:pt idx="0">
                  <c:v>14.043241674137597</c:v>
                </c:pt>
                <c:pt idx="1">
                  <c:v>0.24286514995233016</c:v>
                </c:pt>
                <c:pt idx="2">
                  <c:v>1.3486744764546315E-2</c:v>
                </c:pt>
                <c:pt idx="3">
                  <c:v>2.2547316262492374</c:v>
                </c:pt>
                <c:pt idx="4">
                  <c:v>0.68471165727696681</c:v>
                </c:pt>
                <c:pt idx="5">
                  <c:v>3.6310466673778539E-2</c:v>
                </c:pt>
                <c:pt idx="6">
                  <c:v>76.306611705650397</c:v>
                </c:pt>
                <c:pt idx="7">
                  <c:v>1.3410347542664685</c:v>
                </c:pt>
                <c:pt idx="8">
                  <c:v>1.4337260387074804</c:v>
                </c:pt>
                <c:pt idx="9">
                  <c:v>0.11640098173708435</c:v>
                </c:pt>
                <c:pt idx="10">
                  <c:v>0.16826477745009971</c:v>
                </c:pt>
                <c:pt idx="11">
                  <c:v>3.3586144231340183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noFill/>
  </c:sp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4976383724757476E-2"/>
          <c:y val="2.2560129484523506E-2"/>
          <c:w val="0.91025950570319036"/>
          <c:h val="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6"/>
            <c:bubble3D val="0"/>
            <c:explosion val="5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5.6667314742806354E-2"/>
          <c:w val="0.82883216951718586"/>
          <c:h val="0.90852779178381893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7"/>
            <c:bubble3D val="0"/>
            <c:explosion val="28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2.5086424272933203E-2"/>
          <c:y val="3.4804893473374753E-2"/>
          <c:w val="0.89503410560763574"/>
          <c:h val="0.96519510652662521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8"/>
            <c:bubble3D val="0"/>
            <c:explosion val="17"/>
          </c:dPt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'317'!$B$6:$B$17</c:f>
              <c:numCache>
                <c:formatCode>#,##0.00</c:formatCode>
                <c:ptCount val="12"/>
                <c:pt idx="0">
                  <c:v>69232.062999999995</c:v>
                </c:pt>
                <c:pt idx="1">
                  <c:v>1170.5</c:v>
                </c:pt>
                <c:pt idx="2">
                  <c:v>65</c:v>
                </c:pt>
                <c:pt idx="3">
                  <c:v>17978.496999999999</c:v>
                </c:pt>
                <c:pt idx="4">
                  <c:v>7722.3159999999998</c:v>
                </c:pt>
                <c:pt idx="5">
                  <c:v>175</c:v>
                </c:pt>
                <c:pt idx="6">
                  <c:v>370241.88</c:v>
                </c:pt>
                <c:pt idx="7">
                  <c:v>6463.18</c:v>
                </c:pt>
                <c:pt idx="8">
                  <c:v>6909.91</c:v>
                </c:pt>
                <c:pt idx="9">
                  <c:v>561</c:v>
                </c:pt>
                <c:pt idx="10">
                  <c:v>810.96</c:v>
                </c:pt>
                <c:pt idx="11">
                  <c:v>16187</c:v>
                </c:pt>
              </c:numCache>
            </c:numRef>
          </c:val>
        </c:ser>
        <c:ser>
          <c:idx val="1"/>
          <c:order val="1"/>
          <c:cat>
            <c:strRef>
              <c:f>'317'!$A$6:$A$17</c:f>
              <c:strCache>
                <c:ptCount val="12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экономика: сельское хозяйство и рыболовство, транспорт, дорожное хозяйство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 кинематография</c:v>
                </c:pt>
                <c:pt idx="8">
                  <c:v>Социальная политика: пенсионное и социальное обеспечение, охрана семьи и детства</c:v>
                </c:pt>
                <c:pt idx="9">
                  <c:v>Физическая культура и спорт</c:v>
                </c:pt>
                <c:pt idx="10">
                  <c:v>Средства массовой информации</c:v>
                </c:pt>
                <c:pt idx="11">
                  <c:v>Межбюджетные трансферты сельским поселениям</c:v>
                </c:pt>
              </c:strCache>
            </c:strRef>
          </c:cat>
          <c:val>
            <c:numRef>
              <c:f>'317'!$C$6:$C$17</c:f>
              <c:numCache>
                <c:formatCode>0.00</c:formatCode>
                <c:ptCount val="12"/>
                <c:pt idx="0">
                  <c:v>13.915508498914406</c:v>
                </c:pt>
                <c:pt idx="1">
                  <c:v>0.23526819788656761</c:v>
                </c:pt>
                <c:pt idx="2">
                  <c:v>1.3064872159442029E-2</c:v>
                </c:pt>
                <c:pt idx="3">
                  <c:v>3.6136425372909544</c:v>
                </c:pt>
                <c:pt idx="4">
                  <c:v>1.552170327920211</c:v>
                </c:pt>
                <c:pt idx="5">
                  <c:v>3.5174655813882384E-2</c:v>
                </c:pt>
                <c:pt idx="6">
                  <c:v>74.417889696484252</c:v>
                </c:pt>
                <c:pt idx="7">
                  <c:v>1.299086468360962</c:v>
                </c:pt>
                <c:pt idx="8">
                  <c:v>1.3888783197423087</c:v>
                </c:pt>
                <c:pt idx="9">
                  <c:v>0.11275989663764581</c:v>
                </c:pt>
                <c:pt idx="10">
                  <c:v>0.16300136502186319</c:v>
                </c:pt>
                <c:pt idx="11">
                  <c:v>3.2535551637675098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spPr>
    <a:solidFill>
      <a:sysClr val="window" lastClr="FFFFFF"/>
    </a:solidFill>
  </c:sp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0.437</cdr:x>
      <cdr:y>0.55818</cdr:y>
    </cdr:from>
    <cdr:to>
      <cdr:x>0.61025</cdr:x>
      <cdr:y>0.66981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3995936" y="3240360"/>
          <a:ext cx="1584176" cy="64807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0.23669</cdr:x>
      <cdr:y>0.5</cdr:y>
    </cdr:from>
    <cdr:to>
      <cdr:x>0.6101</cdr:x>
      <cdr:y>0.65335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71473" y="1872208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11.xml><?xml version="1.0" encoding="utf-8"?>
<c:userShapes xmlns:c="http://schemas.openxmlformats.org/drawingml/2006/chart">
  <cdr:relSizeAnchor xmlns:cdr="http://schemas.openxmlformats.org/drawingml/2006/chartDrawing">
    <cdr:from>
      <cdr:x>0.27488</cdr:x>
      <cdr:y>0.49816</cdr:y>
    </cdr:from>
    <cdr:to>
      <cdr:x>0.64829</cdr:x>
      <cdr:y>0.65151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28250" y="2008810"/>
          <a:ext cx="1532646" cy="618376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0.23116</cdr:x>
      <cdr:y>0.53871</cdr:y>
    </cdr:from>
    <cdr:to>
      <cdr:x>0.60457</cdr:x>
      <cdr:y>0.69206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948800" y="2017137"/>
          <a:ext cx="1532637" cy="574238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0.26087</cdr:x>
      <cdr:y>0.49676</cdr:y>
    </cdr:from>
    <cdr:to>
      <cdr:x>0.70531</cdr:x>
      <cdr:y>0.66954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97" y="1656186"/>
          <a:ext cx="1472149" cy="57606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</a:p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Тысяч рублей8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0.29362</cdr:x>
      <cdr:y>0.44231</cdr:y>
    </cdr:from>
    <cdr:to>
      <cdr:x>0.66703</cdr:x>
      <cdr:y>0.59566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52128" y="1656184"/>
          <a:ext cx="1465234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0.232</cdr:x>
      <cdr:y>0.537</cdr:y>
    </cdr:from>
    <cdr:to>
      <cdr:x>0.60541</cdr:x>
      <cdr:y>0.69035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44117" y="1944217"/>
          <a:ext cx="1680532" cy="555201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0.32268</cdr:x>
      <cdr:y>0.5137</cdr:y>
    </cdr:from>
    <cdr:to>
      <cdr:x>0.70865</cdr:x>
      <cdr:y>0.66723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24429" y="2133472"/>
          <a:ext cx="1584197" cy="6376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0.50731</cdr:y>
    </cdr:from>
    <cdr:to>
      <cdr:x>0.66288</cdr:x>
      <cdr:y>0.66066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1899592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0.26214</cdr:x>
      <cdr:y>0.51923</cdr:y>
    </cdr:from>
    <cdr:to>
      <cdr:x>0.63555</cdr:x>
      <cdr:y>0.67258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75938" y="1944216"/>
          <a:ext cx="1532646" cy="57420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0.28947</cdr:x>
      <cdr:y>0.51529</cdr:y>
    </cdr:from>
    <cdr:to>
      <cdr:x>0.66288</cdr:x>
      <cdr:y>0.66864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188133" y="2088232"/>
          <a:ext cx="1532646" cy="621457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1">
          <a:schemeClr val="accent2"/>
        </a:lnRef>
        <a:fillRef xmlns:a="http://schemas.openxmlformats.org/drawingml/2006/main" idx="2">
          <a:schemeClr val="accent2"/>
        </a:fillRef>
        <a:effectRef xmlns:a="http://schemas.openxmlformats.org/drawingml/2006/main" idx="1">
          <a:schemeClr val="accent2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554 506,05</a:t>
          </a:r>
          <a:endParaRPr lang="ru-RU" sz="1400" b="1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</a:t>
          </a:r>
          <a:r>
            <a:rPr lang="ru-RU" sz="1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ысяч рублей</a:t>
          </a:r>
          <a:endParaRPr lang="ru-RU" sz="1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150FCF-3B65-453D-8E48-B4536D7E2D98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352"/>
            <a:ext cx="5438140" cy="4468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705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705"/>
            <a:ext cx="2945659" cy="4959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C24742-DE7B-4A52-A3E7-A092C1CFB9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7248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1586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C24742-DE7B-4A52-A3E7-A092C1CFB98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146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11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9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24744"/>
          </a:xfrm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ХАНКАЙСКОГО МУНИЦИПАЛЬНОГО РАЙОНА</a:t>
            </a:r>
            <a:br>
              <a:rPr lang="ru-RU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что будут потрачены бюджетные средства</a:t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	</a:t>
            </a:r>
            <a:r>
              <a:rPr lang="ru-RU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(тысяч рублей)</a:t>
            </a:r>
            <a:endParaRPr lang="ru-RU"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043075"/>
              </p:ext>
            </p:extLst>
          </p:nvPr>
        </p:nvGraphicFramePr>
        <p:xfrm>
          <a:off x="0" y="1052736"/>
          <a:ext cx="9144000" cy="5805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28711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52442321"/>
              </p:ext>
            </p:extLst>
          </p:nvPr>
        </p:nvGraphicFramePr>
        <p:xfrm>
          <a:off x="251520" y="1412777"/>
          <a:ext cx="3528392" cy="1926017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98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ФИЗИЧЕСКАЯ КУЛЬТУРА И 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474,20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1187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физической культуры и спорта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474,20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58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9980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Периодическая печать и издательства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1 762,50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764" y="1124744"/>
            <a:ext cx="2592288" cy="1121905"/>
          </a:xfrm>
          <a:prstGeom prst="wedgeEllipseCallout">
            <a:avLst>
              <a:gd name="adj1" fmla="val -23585"/>
              <a:gd name="adj2" fmla="val 10566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Физическая культура и спорт, средства массовой информации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2 236,70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0,40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7" descr="C:\Users\user\Desktop\Егор+ Арина\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635896" cy="2924944"/>
          </a:xfrm>
          <a:prstGeom prst="rect">
            <a:avLst/>
          </a:prstGeom>
          <a:noFill/>
        </p:spPr>
      </p:pic>
      <p:pic>
        <p:nvPicPr>
          <p:cNvPr id="12" name="Picture 5" descr="C:\Users\user\Desktop\Егор+ Арина\img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1340768"/>
            <a:ext cx="1944216" cy="18117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894813"/>
              </p:ext>
            </p:extLst>
          </p:nvPr>
        </p:nvGraphicFramePr>
        <p:xfrm>
          <a:off x="4968679" y="2924944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7684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48894699"/>
              </p:ext>
            </p:extLst>
          </p:nvPr>
        </p:nvGraphicFramePr>
        <p:xfrm>
          <a:off x="251520" y="1124744"/>
          <a:ext cx="4248472" cy="1925641"/>
        </p:xfrm>
        <a:graphic>
          <a:graphicData uri="http://schemas.openxmlformats.org/drawingml/2006/table">
            <a:tbl>
              <a:tblPr/>
              <a:tblGrid>
                <a:gridCol w="3168352"/>
                <a:gridCol w="1080120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396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МЕЖБЮДЖЕТНЫЕ ТРАНСФЕРТЫ ОБЩЕГО ХАРАКТЕРА БЮДЖЕТАМ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15 507,66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5035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Дотации на выравнивание бюджетной обеспеченности субъектов Российской Федерации и муниципальных образований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15 507,66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0666"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Всего расходов: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554 506,05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268760"/>
            <a:ext cx="2592288" cy="936104"/>
          </a:xfrm>
          <a:prstGeom prst="wedgeEllipseCallout">
            <a:avLst>
              <a:gd name="adj1" fmla="val -12180"/>
              <a:gd name="adj2" fmla="val 888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15 507,66</a:t>
            </a:r>
          </a:p>
          <a:p>
            <a:pPr algn="ctr"/>
            <a:r>
              <a:rPr lang="ru-RU" sz="100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2,80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10818-Rubl-padaet-i-vozmozhno-prodolzhit-snizhenie-izza-novykh-sanktsiy-za-vybory-na-Donba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47578" y="4534698"/>
            <a:ext cx="2684462" cy="2264693"/>
          </a:xfrm>
          <a:prstGeom prst="rect">
            <a:avLst/>
          </a:prstGeom>
          <a:noFill/>
        </p:spPr>
      </p:pic>
      <p:pic>
        <p:nvPicPr>
          <p:cNvPr id="10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068960"/>
            <a:ext cx="1924050" cy="1885950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8144405"/>
              </p:ext>
            </p:extLst>
          </p:nvPr>
        </p:nvGraphicFramePr>
        <p:xfrm>
          <a:off x="5027926" y="2636912"/>
          <a:ext cx="4104457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482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год</a:t>
            </a:r>
            <a:b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03496536"/>
              </p:ext>
            </p:extLst>
          </p:nvPr>
        </p:nvGraphicFramePr>
        <p:xfrm>
          <a:off x="107504" y="1052736"/>
          <a:ext cx="4680521" cy="4004239"/>
        </p:xfrm>
        <a:graphic>
          <a:graphicData uri="http://schemas.openxmlformats.org/drawingml/2006/table">
            <a:tbl>
              <a:tblPr/>
              <a:tblGrid>
                <a:gridCol w="3049430"/>
                <a:gridCol w="550970"/>
                <a:gridCol w="1080121"/>
              </a:tblGrid>
              <a:tr h="8640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5748" marR="5748" marT="574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4307">
                <a:tc>
                  <a:txBody>
                    <a:bodyPr/>
                    <a:lstStyle/>
                    <a:p>
                      <a:pPr algn="l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0100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69 676,77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0102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1 439,78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законодательных (представительных) органов государственной власти и представительных органов муниципальных образований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3 933,48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4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0104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12 331,88</a:t>
                      </a:r>
                    </a:p>
                    <a:p>
                      <a:pPr algn="r" fontAlgn="t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Судебная система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0105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266,47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447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надзора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0106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6 448,24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Резервный фонд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0111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98,75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96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вопросы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0113</a:t>
                      </a: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45 158,171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748" marR="5748" marT="5748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7" name="Овальная выноска 6"/>
          <p:cNvSpPr/>
          <p:nvPr/>
        </p:nvSpPr>
        <p:spPr>
          <a:xfrm>
            <a:off x="6833585" y="1340768"/>
            <a:ext cx="2232248" cy="792088"/>
          </a:xfrm>
          <a:prstGeom prst="wedgeEllipseCallout">
            <a:avLst>
              <a:gd name="adj1" fmla="val -16594"/>
              <a:gd name="adj2" fmla="val 12015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Общегосударственные вопросы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69 676,77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12,57 %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052736"/>
            <a:ext cx="1944216" cy="1538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085184"/>
            <a:ext cx="2160240" cy="165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0120246"/>
              </p:ext>
            </p:extLst>
          </p:nvPr>
        </p:nvGraphicFramePr>
        <p:xfrm>
          <a:off x="4935473" y="2780928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5413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34768634"/>
              </p:ext>
            </p:extLst>
          </p:nvPr>
        </p:nvGraphicFramePr>
        <p:xfrm>
          <a:off x="251520" y="1380765"/>
          <a:ext cx="3744416" cy="2408276"/>
        </p:xfrm>
        <a:graphic>
          <a:graphicData uri="http://schemas.openxmlformats.org/drawingml/2006/table">
            <a:tbl>
              <a:tblPr/>
              <a:tblGrid>
                <a:gridCol w="2520280"/>
                <a:gridCol w="1224136"/>
              </a:tblGrid>
              <a:tr h="54791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от 25.09.2018</a:t>
                      </a:r>
                      <a:r>
                        <a:rPr kumimoji="0" lang="ru-RU" sz="11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/>
                          <a:ea typeface="+mn-ea"/>
                          <a:cs typeface="+mn-cs"/>
                        </a:rPr>
                        <a:t> № 391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7539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1 170,50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566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Мобилизационная и вневойсковая подготовка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1 170,50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оборона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65,00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628800"/>
            <a:ext cx="2448272" cy="1080120"/>
          </a:xfrm>
          <a:prstGeom prst="wedgeEllipseCallout">
            <a:avLst>
              <a:gd name="adj1" fmla="val -4989"/>
              <a:gd name="adj2" fmla="val 9882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оборона, национальная безопасность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1235,50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0,22%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4" descr="C:\Users\user\Desktop\Егор+ Арина\priziv-v-armiy-250x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90183" y="1412776"/>
            <a:ext cx="2088232" cy="1503938"/>
          </a:xfrm>
          <a:prstGeom prst="rect">
            <a:avLst/>
          </a:prstGeom>
          <a:noFill/>
        </p:spPr>
      </p:pic>
      <p:pic>
        <p:nvPicPr>
          <p:cNvPr id="12" name="Picture 2" descr="C:\Users\user\Desktop\Егор+ Арина\паспорт территори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744416" cy="237626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2447763"/>
              </p:ext>
            </p:extLst>
          </p:nvPr>
        </p:nvGraphicFramePr>
        <p:xfrm>
          <a:off x="4283968" y="3284984"/>
          <a:ext cx="3456385" cy="3405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7036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65183439"/>
              </p:ext>
            </p:extLst>
          </p:nvPr>
        </p:nvGraphicFramePr>
        <p:xfrm>
          <a:off x="251520" y="1356003"/>
          <a:ext cx="4680520" cy="1890122"/>
        </p:xfrm>
        <a:graphic>
          <a:graphicData uri="http://schemas.openxmlformats.org/drawingml/2006/table">
            <a:tbl>
              <a:tblPr/>
              <a:tblGrid>
                <a:gridCol w="2715730"/>
                <a:gridCol w="576064"/>
                <a:gridCol w="1388726"/>
              </a:tblGrid>
              <a:tr h="4320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 показателей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</a:t>
                      </a:r>
                      <a:r>
                        <a:rPr lang="ru-RU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025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НАЦИОНАЛЬНАЯ ЭКОНОМИКА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19 235,68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43800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Сельское хозяйство и рыболовство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374,49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Транспорт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897,50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40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Дорожное хозяйство (дорожные фонды)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0409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14 819,71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3226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национальной экономики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0412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3 143,98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444208" y="1556792"/>
            <a:ext cx="2448272" cy="936104"/>
          </a:xfrm>
          <a:prstGeom prst="wedgeEllipseCallout">
            <a:avLst>
              <a:gd name="adj1" fmla="val 28588"/>
              <a:gd name="adj2" fmla="val 9459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Национальная экономика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19 235,68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3,47 %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5" descr="C:\Users\user\Desktop\Егор+ Арина\98491286_1363260669_image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024" y="4941168"/>
            <a:ext cx="2433032" cy="1728192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065" y="3429000"/>
            <a:ext cx="2291712" cy="165618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2744797"/>
              </p:ext>
            </p:extLst>
          </p:nvPr>
        </p:nvGraphicFramePr>
        <p:xfrm>
          <a:off x="5220072" y="3068960"/>
          <a:ext cx="392392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651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95323594"/>
              </p:ext>
            </p:extLst>
          </p:nvPr>
        </p:nvGraphicFramePr>
        <p:xfrm>
          <a:off x="251520" y="1412777"/>
          <a:ext cx="4032448" cy="1656184"/>
        </p:xfrm>
        <a:graphic>
          <a:graphicData uri="http://schemas.openxmlformats.org/drawingml/2006/table">
            <a:tbl>
              <a:tblPr/>
              <a:tblGrid>
                <a:gridCol w="2304256"/>
                <a:gridCol w="569442"/>
                <a:gridCol w="1158750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Разд., </a:t>
                      </a:r>
                      <a:r>
                        <a:rPr lang="ru-RU" sz="11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подразд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ПК от </a:t>
                      </a:r>
                    </a:p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9652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0500</a:t>
                      </a:r>
                      <a:endParaRPr lang="ru-RU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 </a:t>
                      </a:r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772,82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Жилищное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2 555,60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Коммунальное хозяйство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967,21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Благоустройство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0503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439918"/>
            <a:ext cx="2448272" cy="1269002"/>
          </a:xfrm>
          <a:prstGeom prst="wedgeEllipseCallout">
            <a:avLst>
              <a:gd name="adj1" fmla="val 13874"/>
              <a:gd name="adj2" fmla="val 7398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Жилищно-коммунальное хозяйство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25 772,82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4,65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control_gk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56992"/>
            <a:ext cx="4032448" cy="2736304"/>
          </a:xfrm>
          <a:prstGeom prst="rect">
            <a:avLst/>
          </a:prstGeom>
          <a:noFill/>
        </p:spPr>
      </p:pic>
      <p:pic>
        <p:nvPicPr>
          <p:cNvPr id="12" name="Picture 3" descr="C:\Users\user\Desktop\Егор+ Арина\0f1247be7d34a17598d051992603ac9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39918"/>
            <a:ext cx="2232248" cy="1629041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312831"/>
              </p:ext>
            </p:extLst>
          </p:nvPr>
        </p:nvGraphicFramePr>
        <p:xfrm>
          <a:off x="4463987" y="3068959"/>
          <a:ext cx="4500501" cy="362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5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49394005"/>
              </p:ext>
            </p:extLst>
          </p:nvPr>
        </p:nvGraphicFramePr>
        <p:xfrm>
          <a:off x="251520" y="1412777"/>
          <a:ext cx="4248472" cy="1136892"/>
        </p:xfrm>
        <a:graphic>
          <a:graphicData uri="http://schemas.openxmlformats.org/drawingml/2006/table">
            <a:tbl>
              <a:tblPr/>
              <a:tblGrid>
                <a:gridCol w="3126234"/>
                <a:gridCol w="1122238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175,00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охраны окружающей среды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6516216" y="1700808"/>
            <a:ext cx="2429722" cy="792088"/>
          </a:xfrm>
          <a:prstGeom prst="wedgeEllipseCallout">
            <a:avLst>
              <a:gd name="adj1" fmla="val 27829"/>
              <a:gd name="adj2" fmla="val 2206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окружающей среды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175,00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0,03 %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320480" cy="3600400"/>
          </a:xfrm>
          <a:prstGeom prst="rect">
            <a:avLst/>
          </a:prstGeom>
          <a:noFill/>
        </p:spPr>
      </p:pic>
      <p:graphicFrame>
        <p:nvGraphicFramePr>
          <p:cNvPr id="1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037856"/>
              </p:ext>
            </p:extLst>
          </p:nvPr>
        </p:nvGraphicFramePr>
        <p:xfrm>
          <a:off x="4789729" y="2591672"/>
          <a:ext cx="4104456" cy="4153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7154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39954472"/>
              </p:ext>
            </p:extLst>
          </p:nvPr>
        </p:nvGraphicFramePr>
        <p:xfrm>
          <a:off x="251520" y="1412777"/>
          <a:ext cx="3528392" cy="2180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405 305,32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Дошкольное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89 525,36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314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Общее образование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264 634,93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Дополнительное образование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31 584,03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1266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Молодежная политика и оздоровление детей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2 866,00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814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Другие вопросы в области образования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16 695,00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139952" y="1772816"/>
            <a:ext cx="2448272" cy="936104"/>
          </a:xfrm>
          <a:prstGeom prst="wedgeEllipseCallout">
            <a:avLst>
              <a:gd name="adj1" fmla="val 10735"/>
              <a:gd name="adj2" fmla="val 81808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405 305,32</a:t>
            </a:r>
            <a:endParaRPr lang="ru-RU" sz="12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73,09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C:\Users\user\Desktop\Егор+ Арина\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1029013"/>
            <a:ext cx="2016223" cy="2111955"/>
          </a:xfrm>
          <a:prstGeom prst="rect">
            <a:avLst/>
          </a:prstGeom>
          <a:noFill/>
        </p:spPr>
      </p:pic>
      <p:pic>
        <p:nvPicPr>
          <p:cNvPr id="10" name="Picture 5" descr="\\192.168.170.75\Documents\Отдел дизайна и рекламы\!!Дизайнерская\ПРЕЗЕНТАЦИИ\шаблон презентации\Иконки в презентации\здания\school_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509120"/>
            <a:ext cx="2952328" cy="25184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C:\!!!ДИСК Д\ПРЕЗЕНТАЦИИ\Партнерская 2011\Картинки\i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378904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743623"/>
              </p:ext>
            </p:extLst>
          </p:nvPr>
        </p:nvGraphicFramePr>
        <p:xfrm>
          <a:off x="5148064" y="3140968"/>
          <a:ext cx="3852428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83518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36181173"/>
              </p:ext>
            </p:extLst>
          </p:nvPr>
        </p:nvGraphicFramePr>
        <p:xfrm>
          <a:off x="251520" y="1412777"/>
          <a:ext cx="3528392" cy="112652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4783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8 057,18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Культура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8 057,18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4283968" y="1412776"/>
            <a:ext cx="2592288" cy="864096"/>
          </a:xfrm>
          <a:prstGeom prst="wedgeEllipseCallout">
            <a:avLst>
              <a:gd name="adj1" fmla="val 13689"/>
              <a:gd name="adj2" fmla="val 1020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Культура, кинематография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8 057,18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1,45 </a:t>
            </a: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2" descr="C:\Users\user\Desktop\Егор+ Арина\img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19" y="2636912"/>
            <a:ext cx="1944216" cy="1656184"/>
          </a:xfrm>
          <a:prstGeom prst="rect">
            <a:avLst/>
          </a:prstGeom>
          <a:noFill/>
        </p:spPr>
      </p:pic>
      <p:pic>
        <p:nvPicPr>
          <p:cNvPr id="12" name="Picture 4" descr="C:\Users\user\Desktop\Егор+ Арина\depositphotos_22741983-Microphone-black-silhouette-with-not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H="1" flipV="1">
            <a:off x="2555776" y="2674158"/>
            <a:ext cx="2304256" cy="1906970"/>
          </a:xfrm>
          <a:prstGeom prst="rect">
            <a:avLst/>
          </a:prstGeom>
          <a:noFill/>
        </p:spPr>
      </p:pic>
      <p:pic>
        <p:nvPicPr>
          <p:cNvPr id="14" name="Picture 3" descr="C:\Users\user\Desktop\Егор+ Арина\guita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581128"/>
            <a:ext cx="2736303" cy="2016224"/>
          </a:xfrm>
          <a:prstGeom prst="rect">
            <a:avLst/>
          </a:prstGeom>
          <a:noFill/>
        </p:spPr>
      </p:pic>
      <p:graphicFrame>
        <p:nvGraphicFramePr>
          <p:cNvPr id="9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2158348"/>
              </p:ext>
            </p:extLst>
          </p:nvPr>
        </p:nvGraphicFramePr>
        <p:xfrm>
          <a:off x="5033995" y="2852936"/>
          <a:ext cx="4104457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7095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Сведения о расходах бюджета на </a:t>
            </a: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2018 год</a:t>
            </a:r>
            <a:b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</a:br>
            <a:r>
              <a:rPr lang="ru-RU" sz="2000" b="1" dirty="0" smtClean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по </a:t>
            </a:r>
            <a:r>
              <a:rPr lang="ru-RU" sz="2000" b="1" dirty="0">
                <a:ln w="1905"/>
                <a:gradFill>
                  <a:gsLst>
                    <a:gs pos="0">
                      <a:srgbClr val="C64847">
                        <a:shade val="20000"/>
                        <a:satMod val="200000"/>
                      </a:srgbClr>
                    </a:gs>
                    <a:gs pos="78000">
                      <a:srgbClr val="C64847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C64847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ndara"/>
                <a:cs typeface="Tunga" pitchFamily="2"/>
              </a:rPr>
              <a:t>разделам и подразделам классификации расходов бюджета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35313708"/>
              </p:ext>
            </p:extLst>
          </p:nvPr>
        </p:nvGraphicFramePr>
        <p:xfrm>
          <a:off x="251520" y="1412777"/>
          <a:ext cx="3528392" cy="1369302"/>
        </p:xfrm>
        <a:graphic>
          <a:graphicData uri="http://schemas.openxmlformats.org/drawingml/2006/table">
            <a:tbl>
              <a:tblPr/>
              <a:tblGrid>
                <a:gridCol w="2283077"/>
                <a:gridCol w="1245315"/>
              </a:tblGrid>
              <a:tr h="58931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Решение Думы ХМР ПК от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25.09.2018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№ 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02775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7 303,41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Пенсионное обеспечение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3 146,41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1138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Социальное обеспечение населения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777,00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9527">
                <a:tc>
                  <a:txBody>
                    <a:bodyPr/>
                    <a:lstStyle/>
                    <a:p>
                      <a:pPr algn="l" fontAlgn="t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Охрана семьи и детства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380,00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" name="Овальная выноска 7"/>
          <p:cNvSpPr/>
          <p:nvPr/>
        </p:nvSpPr>
        <p:spPr>
          <a:xfrm>
            <a:off x="5724128" y="1196752"/>
            <a:ext cx="2232248" cy="864096"/>
          </a:xfrm>
          <a:prstGeom prst="wedgeEllipseCallout">
            <a:avLst>
              <a:gd name="adj1" fmla="val -34767"/>
              <a:gd name="adj2" fmla="val 103116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Социальная политика</a:t>
            </a:r>
          </a:p>
          <a:p>
            <a:pPr algn="ctr"/>
            <a:r>
              <a:rPr 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7 303,41</a:t>
            </a:r>
          </a:p>
          <a:p>
            <a:pPr algn="ctr"/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1,32 %</a:t>
            </a:r>
            <a:endParaRPr lang="ru-RU" sz="1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" descr="C:\Users\user\Desktop\Егор+ Арина\pensii_c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649" y="4581128"/>
            <a:ext cx="2895918" cy="1963332"/>
          </a:xfrm>
          <a:prstGeom prst="rect">
            <a:avLst/>
          </a:prstGeom>
          <a:noFill/>
        </p:spPr>
      </p:pic>
      <p:pic>
        <p:nvPicPr>
          <p:cNvPr id="10" name="Picture 4" descr="C:\Users\user\Desktop\Егор+ Арина\sz_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50852" y="2708920"/>
            <a:ext cx="3312368" cy="2041732"/>
          </a:xfrm>
          <a:prstGeom prst="rect">
            <a:avLst/>
          </a:prstGeom>
          <a:noFill/>
        </p:spPr>
      </p:pic>
      <p:graphicFrame>
        <p:nvGraphicFramePr>
          <p:cNvPr id="11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0840609"/>
              </p:ext>
            </p:extLst>
          </p:nvPr>
        </p:nvGraphicFramePr>
        <p:xfrm>
          <a:off x="4463987" y="2636912"/>
          <a:ext cx="4104457" cy="40525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7742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1972</TotalTime>
  <Words>657</Words>
  <Application>Microsoft Office PowerPoint</Application>
  <PresentationFormat>Экран (4:3)</PresentationFormat>
  <Paragraphs>235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БЮДЖЕТ ХАНКАЙСКОГО МУНИЦИПАЛЬНОГО РАЙОНА на что будут потрачены бюджетные средства        (тысяч рублей)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  <vt:lpstr>Сведения о расходах бюджета на 2018 год по разделам и подразделам классификации расходов бюджета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Аверина Евгения Владимировна</dc:creator>
  <cp:lastModifiedBy>Елена Евгеньевна Остапенко</cp:lastModifiedBy>
  <cp:revision>260</cp:revision>
  <cp:lastPrinted>2018-12-10T07:06:53Z</cp:lastPrinted>
  <dcterms:created xsi:type="dcterms:W3CDTF">2017-03-27T05:57:30Z</dcterms:created>
  <dcterms:modified xsi:type="dcterms:W3CDTF">2018-12-10T23:51:16Z</dcterms:modified>
</cp:coreProperties>
</file>