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67" r:id="rId5"/>
    <p:sldId id="263" r:id="rId6"/>
    <p:sldId id="261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илаткина Юлия Федоровна" initials="ФЮФ" lastIdx="2" clrIdx="0">
    <p:extLst>
      <p:ext uri="{19B8F6BF-5375-455C-9EA6-DF929625EA0E}">
        <p15:presenceInfo xmlns:p15="http://schemas.microsoft.com/office/powerpoint/2012/main" userId="S-1-5-21-109642516-2758699630-3161853226-1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3FB"/>
    <a:srgbClr val="CC9900"/>
    <a:srgbClr val="08780B"/>
    <a:srgbClr val="3310A2"/>
    <a:srgbClr val="FEAA02"/>
    <a:srgbClr val="D0962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23539119221471"/>
          <c:y val="8.5767678231668032E-2"/>
          <c:w val="0.82659451928698491"/>
          <c:h val="0.75019714822603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Лист2!$A$55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0.11749606299212599"/>
                  <c:y val="9.298925182378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Лист2!$B$55</c:f>
              <c:numCache>
                <c:formatCode>#,##0.00</c:formatCode>
                <c:ptCount val="1"/>
                <c:pt idx="0">
                  <c:v>27246737.099999998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B-4DAF-8B0D-DCEEFEBF67EE}"/>
            </c:ext>
          </c:extLst>
        </c:ser>
        <c:ser>
          <c:idx val="1"/>
          <c:order val="1"/>
          <c:tx>
            <c:strRef>
              <c:f>Лист2!$A$56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8732884951881015"/>
                  <c:y val="1.77635576069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Лист2!$B$56</c:f>
              <c:numCache>
                <c:formatCode>#,##0.00</c:formatCode>
                <c:ptCount val="1"/>
                <c:pt idx="0">
                  <c:v>7727835.5199999996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B-4DAF-8B0D-DCEEFEBF67EE}"/>
            </c:ext>
          </c:extLst>
        </c:ser>
        <c:ser>
          <c:idx val="2"/>
          <c:order val="2"/>
          <c:tx>
            <c:strRef>
              <c:f>Лист2!$A$57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-1.6660104986876641E-2"/>
                  <c:y val="-0.339033407202458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11111111111112"/>
                      <c:h val="8.08908004528308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Лист2!$B$57</c:f>
              <c:numCache>
                <c:formatCode>#,##0.00</c:formatCode>
                <c:ptCount val="1"/>
                <c:pt idx="0">
                  <c:v>201635885.63999999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2B-4DAF-8B0D-DCEEFEBF6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671584"/>
        <c:axId val="325675328"/>
        <c:axId val="0"/>
      </c:bar3DChart>
      <c:catAx>
        <c:axId val="325671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675328"/>
        <c:crosses val="autoZero"/>
        <c:auto val="1"/>
        <c:lblAlgn val="ctr"/>
        <c:lblOffset val="100"/>
        <c:noMultiLvlLbl val="0"/>
      </c:catAx>
      <c:valAx>
        <c:axId val="3256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6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00284339457562E-2"/>
          <c:y val="0.88037327948317834"/>
          <c:w val="0.95168821084864397"/>
          <c:h val="0.10630405231157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280589395507171E-2"/>
          <c:y val="6.9377661125692616E-2"/>
          <c:w val="0.96543882120898561"/>
          <c:h val="0.83116550014581514"/>
        </c:manualLayout>
      </c:layout>
      <c:bar3DChart>
        <c:barDir val="col"/>
        <c:grouping val="clustered"/>
        <c:varyColors val="0"/>
        <c:ser>
          <c:idx val="0"/>
          <c:order val="0"/>
          <c:tx>
            <c:v>1 квартал 2022</c:v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141925344637668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1D-49AB-839E-9BE452D598DD}"/>
                </c:ext>
              </c:extLst>
            </c:dLbl>
            <c:dLbl>
              <c:idx val="1"/>
              <c:layout>
                <c:manualLayout>
                  <c:x val="-1.4138664050869503E-2"/>
                  <c:y val="-1.8518518518518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1D-49AB-839E-9BE452D598DD}"/>
                </c:ext>
              </c:extLst>
            </c:dLbl>
            <c:dLbl>
              <c:idx val="2"/>
              <c:layout>
                <c:manualLayout>
                  <c:x val="-3.9274066807970839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1D-49AB-839E-9BE452D598DD}"/>
                </c:ext>
              </c:extLst>
            </c:dLbl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(Лист1!$A$3,Лист1!$A$13,Лист1!$A$23)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(Лист1!$B$3,Лист1!$B$13,Лист1!$B$23)</c:f>
              <c:numCache>
                <c:formatCode>#,##0.00</c:formatCode>
                <c:ptCount val="3"/>
                <c:pt idx="0">
                  <c:v>84198431.519999996</c:v>
                </c:pt>
                <c:pt idx="1">
                  <c:v>6151120.6500000004</c:v>
                </c:pt>
                <c:pt idx="2">
                  <c:v>142027660.55000001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D61D-49AB-839E-9BE452D598DD}"/>
            </c:ext>
          </c:extLst>
        </c:ser>
        <c:ser>
          <c:idx val="1"/>
          <c:order val="1"/>
          <c:tx>
            <c:v>1 квартал 2023</c:v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1419253446376701E-2"/>
                  <c:y val="-4.25925925925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1D-49AB-839E-9BE452D598DD}"/>
                </c:ext>
              </c:extLst>
            </c:dLbl>
            <c:dLbl>
              <c:idx val="1"/>
              <c:layout>
                <c:manualLayout>
                  <c:x val="1.0996738706231893E-2"/>
                  <c:y val="-3.518518518518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1D-49AB-839E-9BE452D598DD}"/>
                </c:ext>
              </c:extLst>
            </c:dLbl>
            <c:dLbl>
              <c:idx val="2"/>
              <c:layout>
                <c:manualLayout>
                  <c:x val="5.1841768186521628E-2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1D-49AB-839E-9BE452D598DD}"/>
                </c:ext>
              </c:extLst>
            </c:dLbl>
            <c:spPr>
              <a:solidFill>
                <a:schemeClr val="accent5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(Лист1!$A$3,Лист1!$A$13,Лист1!$A$23)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(Лист1!$C$3,Лист1!$C$13,Лист1!$C$23)</c:f>
              <c:numCache>
                <c:formatCode>#,##0.00</c:formatCode>
                <c:ptCount val="3"/>
                <c:pt idx="0">
                  <c:v>27246737.100000005</c:v>
                </c:pt>
                <c:pt idx="1">
                  <c:v>7727835.5199999996</c:v>
                </c:pt>
                <c:pt idx="2">
                  <c:v>201635885.63999999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D61D-49AB-839E-9BE452D598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072412687"/>
        <c:axId val="1072411023"/>
        <c:axId val="0"/>
      </c:bar3DChart>
      <c:catAx>
        <c:axId val="107241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411023"/>
        <c:crosses val="autoZero"/>
        <c:auto val="1"/>
        <c:lblAlgn val="ctr"/>
        <c:lblOffset val="100"/>
        <c:noMultiLvlLbl val="0"/>
      </c:catAx>
      <c:valAx>
        <c:axId val="1072411023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07241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923586891244225E-2"/>
          <c:y val="0.12222222222222222"/>
          <c:w val="0.51027663168285353"/>
          <c:h val="0.24345173519976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442274994208486"/>
          <c:w val="0.91338068678915141"/>
          <c:h val="0.7719330544664594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AF0-4174-B12F-50D78B34E09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AF0-4174-B12F-50D78B34E09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AF0-4174-B12F-50D78B34E09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AF0-4174-B12F-50D78B34E09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AF0-4174-B12F-50D78B34E091}"/>
              </c:ext>
            </c:extLst>
          </c:dPt>
          <c:dLbls>
            <c:dLbl>
              <c:idx val="0"/>
              <c:layout>
                <c:manualLayout>
                  <c:x val="4.0851060179723141E-2"/>
                  <c:y val="-1.91846493801394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F0-4174-B12F-50D78B34E091}"/>
                </c:ext>
              </c:extLst>
            </c:dLbl>
            <c:dLbl>
              <c:idx val="2"/>
              <c:layout>
                <c:manualLayout>
                  <c:x val="-4.266666666666823E-3"/>
                  <c:y val="3.61581878009771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F0-4174-B12F-50D78B34E091}"/>
                </c:ext>
              </c:extLst>
            </c:dLbl>
            <c:dLbl>
              <c:idx val="4"/>
              <c:layout>
                <c:manualLayout>
                  <c:x val="-9.0780133732718316E-2"/>
                  <c:y val="-5.3717018264390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F0-4174-B12F-50D78B34E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Лист5!$B$4:$B$8</c:f>
              <c:strCache>
                <c:ptCount val="5"/>
                <c:pt idx="0">
                  <c:v>ФУ АХМО ПК</c:v>
                </c:pt>
                <c:pt idx="1">
                  <c:v>АХМО ПК</c:v>
                </c:pt>
                <c:pt idx="2">
                  <c:v>Дума ХМО ПК</c:v>
                </c:pt>
                <c:pt idx="3">
                  <c:v>УО АХМО ПК</c:v>
                </c:pt>
                <c:pt idx="4">
                  <c:v>КСП ХМО</c:v>
                </c:pt>
              </c:strCache>
            </c:strRef>
          </c:cat>
          <c:val>
            <c:numRef>
              <c:f>Лист5!$F$4:$F$8</c:f>
              <c:numCache>
                <c:formatCode>0.00%</c:formatCode>
                <c:ptCount val="5"/>
                <c:pt idx="0">
                  <c:v>8.4244691100612817E-3</c:v>
                </c:pt>
                <c:pt idx="1">
                  <c:v>0.27987584346023281</c:v>
                </c:pt>
                <c:pt idx="2">
                  <c:v>5.6423058472632867E-3</c:v>
                </c:pt>
                <c:pt idx="3">
                  <c:v>0.70409161434598333</c:v>
                </c:pt>
                <c:pt idx="4">
                  <c:v>1.9657672364592339E-3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F0-4174-B12F-50D78B34E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867357139345473E-2"/>
          <c:y val="0.12469551715787526"/>
          <c:w val="0.93319075946532071"/>
          <c:h val="0.8513534513235372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0C4-4E85-8E0D-1B339C2BEE5C}"/>
              </c:ext>
            </c:extLst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0C4-4E85-8E0D-1B339C2BEE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0C4-4E85-8E0D-1B339C2BEE5C}"/>
              </c:ext>
            </c:extLst>
          </c:dPt>
          <c:dPt>
            <c:idx val="3"/>
            <c:bubble3D val="0"/>
            <c:explosion val="1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0C4-4E85-8E0D-1B339C2BEE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0C4-4E85-8E0D-1B339C2BEE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0C4-4E85-8E0D-1B339C2BEE5C}"/>
              </c:ext>
            </c:extLst>
          </c:dPt>
          <c:dPt>
            <c:idx val="6"/>
            <c:bubble3D val="0"/>
            <c:explosion val="18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0C4-4E85-8E0D-1B339C2BEE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60C4-4E85-8E0D-1B339C2BEE5C}"/>
              </c:ext>
            </c:extLst>
          </c:dPt>
          <c:dPt>
            <c:idx val="8"/>
            <c:bubble3D val="0"/>
            <c:explosion val="9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60C4-4E85-8E0D-1B339C2BEE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60C4-4E85-8E0D-1B339C2BEE5C}"/>
              </c:ext>
            </c:extLst>
          </c:dPt>
          <c:dPt>
            <c:idx val="10"/>
            <c:bubble3D val="0"/>
            <c:explosion val="7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60C4-4E85-8E0D-1B339C2BEE5C}"/>
              </c:ext>
            </c:extLst>
          </c:dPt>
          <c:dLbls>
            <c:dLbl>
              <c:idx val="0"/>
              <c:layout>
                <c:manualLayout>
                  <c:x val="-1.4379865470885867E-2"/>
                  <c:y val="-7.06713780918730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Общегосударственные вопросы</a:t>
                    </a:r>
                    <a:r>
                      <a:rPr lang="ru-RU" baseline="0" dirty="0"/>
                      <a:t>
</a:t>
                    </a:r>
                    <a:fld id="{8F1F8AE5-5CBC-42A7-8363-BE64F4B61CD8}" type="PERCENTAGE">
                      <a:rPr lang="en-US" baseline="0"/>
                      <a:pPr>
                        <a:defRPr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C4-4E85-8E0D-1B339C2BEE5C}"/>
                </c:ext>
              </c:extLst>
            </c:dLbl>
            <c:dLbl>
              <c:idx val="1"/>
              <c:layout>
                <c:manualLayout>
                  <c:x val="3.0357493771870164E-2"/>
                  <c:y val="1.884570082449936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4-4E85-8E0D-1B339C2BEE5C}"/>
                </c:ext>
              </c:extLst>
            </c:dLbl>
            <c:dLbl>
              <c:idx val="2"/>
              <c:layout>
                <c:manualLayout>
                  <c:x val="7.9888141504921486E-3"/>
                  <c:y val="-0.1672555948174322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4-4E85-8E0D-1B339C2BEE5C}"/>
                </c:ext>
              </c:extLst>
            </c:dLbl>
            <c:dLbl>
              <c:idx val="3"/>
              <c:layout>
                <c:manualLayout>
                  <c:x val="2.3966442451476448E-2"/>
                  <c:y val="6.124852767962308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4-4E85-8E0D-1B339C2BEE5C}"/>
                </c:ext>
              </c:extLst>
            </c:dLbl>
            <c:dLbl>
              <c:idx val="4"/>
              <c:layout>
                <c:manualLayout>
                  <c:x val="4.7932884902952895E-2"/>
                  <c:y val="0.1201413427561837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4-4E85-8E0D-1B339C2BEE5C}"/>
                </c:ext>
              </c:extLst>
            </c:dLbl>
            <c:dLbl>
              <c:idx val="5"/>
              <c:layout>
                <c:manualLayout>
                  <c:x val="2.8759730941771734E-2"/>
                  <c:y val="-8.716136631330977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C4-4E85-8E0D-1B339C2BEE5C}"/>
                </c:ext>
              </c:extLst>
            </c:dLbl>
            <c:dLbl>
              <c:idx val="6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0C4-4E85-8E0D-1B339C2BEE5C}"/>
                </c:ext>
              </c:extLst>
            </c:dLbl>
            <c:dLbl>
              <c:idx val="7"/>
              <c:layout>
                <c:manualLayout>
                  <c:x val="-6.3910513203937185E-3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C4-4E85-8E0D-1B339C2BEE5C}"/>
                </c:ext>
              </c:extLst>
            </c:dLbl>
            <c:dLbl>
              <c:idx val="8"/>
              <c:layout>
                <c:manualLayout>
                  <c:x val="-8.3083667165118377E-2"/>
                  <c:y val="-4.4758539458186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C4-4E85-8E0D-1B339C2BEE5C}"/>
                </c:ext>
              </c:extLst>
            </c:dLbl>
            <c:dLbl>
              <c:idx val="9"/>
              <c:layout>
                <c:manualLayout>
                  <c:x val="-2.0770916791279587E-2"/>
                  <c:y val="-7.773851590106006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0C4-4E85-8E0D-1B339C2BEE5C}"/>
                </c:ext>
              </c:extLst>
            </c:dLbl>
            <c:dLbl>
              <c:idx val="10"/>
              <c:layout>
                <c:manualLayout>
                  <c:x val="0.12462550074767741"/>
                  <c:y val="-6.589057993192547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0C4-4E85-8E0D-1B339C2BEE5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Лист6!$A$2:$A$12</c:f>
              <c:strCache>
                <c:ptCount val="11"/>
                <c:pt idx="0">
                  <c:v>Общехозяйственные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Лист6!$E$2:$E$12</c:f>
              <c:numCache>
                <c:formatCode>0.00%</c:formatCode>
                <c:ptCount val="11"/>
                <c:pt idx="0">
                  <c:v>0.1332139031224493</c:v>
                </c:pt>
                <c:pt idx="1">
                  <c:v>2.0139320836006476E-3</c:v>
                </c:pt>
                <c:pt idx="2">
                  <c:v>1.2431106205457162E-5</c:v>
                </c:pt>
                <c:pt idx="3">
                  <c:v>5.6304153317622832E-3</c:v>
                </c:pt>
                <c:pt idx="4">
                  <c:v>1.4739501892199344E-2</c:v>
                </c:pt>
                <c:pt idx="5">
                  <c:v>0</c:v>
                </c:pt>
                <c:pt idx="6">
                  <c:v>0.72656668265767399</c:v>
                </c:pt>
                <c:pt idx="7">
                  <c:v>4.78772793399454E-2</c:v>
                </c:pt>
                <c:pt idx="8">
                  <c:v>6.0985408661634488E-2</c:v>
                </c:pt>
                <c:pt idx="9">
                  <c:v>4.8793920246316576E-3</c:v>
                </c:pt>
                <c:pt idx="10">
                  <c:v>4.0810537798974819E-3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0C4-4E85-8E0D-1B339C2BEE5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4003321361643"/>
          <c:y val="0.18483897407560895"/>
          <c:w val="0.56162155245220557"/>
          <c:h val="0.72703603494163493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61615723725245"/>
          <c:y val="5.3840723102804508E-2"/>
          <c:w val="0.74145220909886267"/>
          <c:h val="0.73221676999021246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89B-4AED-BF56-FAC5788487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89B-4AED-BF56-FAC5788487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89B-4AED-BF56-FAC5788487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89B-4AED-BF56-FAC5788487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89B-4AED-BF56-FAC5788487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89B-4AED-BF56-FAC5788487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89B-4AED-BF56-FAC5788487C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89B-4AED-BF56-FAC5788487C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F89B-4AED-BF56-FAC5788487C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F89B-4AED-BF56-FAC5788487C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F89B-4AED-BF56-FAC5788487CE}"/>
              </c:ext>
            </c:extLst>
          </c:dPt>
          <c:dLbls>
            <c:dLbl>
              <c:idx val="0"/>
              <c:layout>
                <c:manualLayout>
                  <c:x val="0.43348600574512663"/>
                  <c:y val="3.3306676336384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B-4AED-BF56-FAC5788487CE}"/>
                </c:ext>
              </c:extLst>
            </c:dLbl>
            <c:dLbl>
              <c:idx val="1"/>
              <c:layout>
                <c:manualLayout>
                  <c:x val="0.12491302926677773"/>
                  <c:y val="-9.2343497748230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B-4AED-BF56-FAC5788487CE}"/>
                </c:ext>
              </c:extLst>
            </c:dLbl>
            <c:dLbl>
              <c:idx val="2"/>
              <c:layout>
                <c:manualLayout>
                  <c:x val="0.25881857708205119"/>
                  <c:y val="-9.65071874233990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9B-4AED-BF56-FAC5788487CE}"/>
                </c:ext>
              </c:extLst>
            </c:dLbl>
            <c:dLbl>
              <c:idx val="3"/>
              <c:layout>
                <c:manualLayout>
                  <c:x val="0.20973780522330568"/>
                  <c:y val="-5.59483291517301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A4DBA18-0EAB-4DF4-8EFB-68E0907C3EF8}" type="CATEGORYNAME">
                      <a:rPr lang="ru-RU" b="1" dirty="0">
                        <a:solidFill>
                          <a:srgbClr val="7030A0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EAC5CD4-475F-4F28-B0D4-98C356BECDE1}" type="PERCENTAGE">
                      <a:rPr lang="ru-RU" baseline="0" dirty="0"/>
                      <a:pPr>
                        <a:defRPr sz="9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9B-4AED-BF56-FAC5788487CE}"/>
                </c:ext>
              </c:extLst>
            </c:dLbl>
            <c:dLbl>
              <c:idx val="4"/>
              <c:layout>
                <c:manualLayout>
                  <c:x val="0.30915897263435316"/>
                  <c:y val="9.9724750997721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9B-4AED-BF56-FAC5788487CE}"/>
                </c:ext>
              </c:extLst>
            </c:dLbl>
            <c:dLbl>
              <c:idx val="5"/>
              <c:layout>
                <c:manualLayout>
                  <c:x val="0.16070818841785753"/>
                  <c:y val="0.123584276802877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9B-4AED-BF56-FAC5788487CE}"/>
                </c:ext>
              </c:extLst>
            </c:dLbl>
            <c:dLbl>
              <c:idx val="6"/>
              <c:layout>
                <c:manualLayout>
                  <c:x val="2.4937865646019746E-3"/>
                  <c:y val="-5.51056774508031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9B-4AED-BF56-FAC5788487CE}"/>
                </c:ext>
              </c:extLst>
            </c:dLbl>
            <c:dLbl>
              <c:idx val="7"/>
              <c:layout>
                <c:manualLayout>
                  <c:x val="-1.7895480560843049E-4"/>
                  <c:y val="0.107605041913960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9B-4AED-BF56-FAC5788487CE}"/>
                </c:ext>
              </c:extLst>
            </c:dLbl>
            <c:dLbl>
              <c:idx val="8"/>
              <c:layout>
                <c:manualLayout>
                  <c:x val="-0.18799803215265043"/>
                  <c:y val="0.10787167016284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9B-4AED-BF56-FAC5788487CE}"/>
                </c:ext>
              </c:extLst>
            </c:dLbl>
            <c:dLbl>
              <c:idx val="9"/>
              <c:layout>
                <c:manualLayout>
                  <c:x val="-0.18386106302043029"/>
                  <c:y val="-3.2948934858658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89B-4AED-BF56-FAC5788487CE}"/>
                </c:ext>
              </c:extLst>
            </c:dLbl>
            <c:dLbl>
              <c:idx val="10"/>
              <c:layout>
                <c:manualLayout>
                  <c:x val="-8.8653533335904394E-2"/>
                  <c:y val="-0.176013808021366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9B-4AED-BF56-FAC5788487CE}"/>
                </c:ext>
              </c:extLst>
            </c:dLbl>
            <c:dLbl>
              <c:idx val="18"/>
              <c:layout>
                <c:manualLayout>
                  <c:x val="-0.13755531381528488"/>
                  <c:y val="0.10892588719483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89B-4AED-BF56-FAC5788487CE}"/>
                </c:ext>
              </c:extLst>
            </c:dLbl>
            <c:dLbl>
              <c:idx val="19"/>
              <c:layout>
                <c:manualLayout>
                  <c:x val="-9.3973432210442159E-2"/>
                  <c:y val="-0.114977325372330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89B-4AED-BF56-FAC578848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Лист7!$A$2:$A$21</c:f>
              <c:strCache>
                <c:ptCount val="11"/>
                <c:pt idx="0">
                  <c:v>Муниципальная программа «Развитие образования в Ханкайском муниципальном округе" на 2020-2024 годы</c:v>
                </c:pt>
                <c:pt idx="1">
                  <c:v>Муниципальная программа "Развитие культуры и туризма в Ханкайском муниципальном округе»" на 2020-2024 годы</c:v>
                </c:pt>
                <c:pt idx="2">
                  <c:v>Муниципальная программа "Развитие физической культуры и спорта в Ханкайском муниципальном округе» на 2020-2024 годы</c:v>
                </c:pt>
                <c:pt idx="3">
                  <c:v>Муниципальная программа "Развитие муниципальной службы в Ханкайском муниципальном округе" на 2020-2024 годы</c:v>
                </c:pt>
                <c:pt idx="4">
                  <c:v>Муниципальная программа "Развитие систем жилищно-коммунальной инфраструктуры в Ханкайском муниципальном округе" на 2020-2024 годы</c:v>
                </c:pt>
                <c:pt idx="5">
                  <c:v>Муниципальная программа "Развитие информационного общества в Ханкайском муниципальном округе" на 2020-2024 годы</c:v>
                </c:pt>
                <c:pt idx="6">
                  <c:v>Муниципальная программа "Развитие дорожного хозяйства и повышение безопасности дорожного движения в Ханкайском муниципальном округе" на 2020-2024 годы</c:v>
                </c:pt>
                <c:pt idx="7">
                  <c:v>Муниципальная программа "Развитие градостроительной и землеустроительной деятельности на территории Ханкайского муниципального округа" на 2020-2024 годы</c:v>
                </c:pt>
                <c:pt idx="8">
                  <c:v>Муниципальная программа "Управление муниципальным имуществом в Ханкайском муниципальном округе" на 2020-2024 годы</c:v>
                </c:pt>
                <c:pt idx="9">
                  <c:v>Муниципальная программа "Укрепление общественного здоровья в Ханкайском муниципальном округе" на 2020-2024 годы</c:v>
                </c:pt>
                <c:pt idx="10">
                  <c:v>Муниципальная программа "Благоустройство, озеленение и освещение территории муниципального округа" на 2021 -2025 годы</c:v>
                </c:pt>
              </c:strCache>
            </c:strRef>
          </c:cat>
          <c:val>
            <c:numRef>
              <c:f>Лист7!$D$2:$D$21</c:f>
              <c:numCache>
                <c:formatCode>#,##0.00</c:formatCode>
                <c:ptCount val="11"/>
                <c:pt idx="0">
                  <c:v>144379371.03999999</c:v>
                </c:pt>
                <c:pt idx="1">
                  <c:v>15461531.960000001</c:v>
                </c:pt>
                <c:pt idx="2">
                  <c:v>913424.6</c:v>
                </c:pt>
                <c:pt idx="3">
                  <c:v>6186524.9100000001</c:v>
                </c:pt>
                <c:pt idx="4">
                  <c:v>1317896.8799999999</c:v>
                </c:pt>
                <c:pt idx="5">
                  <c:v>1464162.91</c:v>
                </c:pt>
                <c:pt idx="6">
                  <c:v>1154169.1000000001</c:v>
                </c:pt>
                <c:pt idx="7">
                  <c:v>3700</c:v>
                </c:pt>
                <c:pt idx="8">
                  <c:v>1447316.58</c:v>
                </c:pt>
                <c:pt idx="9">
                  <c:v>90000</c:v>
                </c:pt>
                <c:pt idx="10">
                  <c:v>1330121.45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89B-4AED-BF56-FAC5788487C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24000">
          <a:schemeClr val="bg1"/>
        </a:gs>
        <a:gs pos="0">
          <a:schemeClr val="accent1">
            <a:lumMod val="5000"/>
            <a:lumOff val="95000"/>
          </a:schemeClr>
        </a:gs>
        <a:gs pos="58000">
          <a:schemeClr val="tx2">
            <a:lumMod val="60000"/>
            <a:lumOff val="40000"/>
          </a:schemeClr>
        </a:gs>
        <a:gs pos="87000">
          <a:schemeClr val="accent2"/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solidFill>
          <a:srgbClr val="E1D3FB"/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61111111110952E-3"/>
                  <c:y val="-3.5971223021582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A-4531-B73F-63705E41818C}"/>
                </c:ext>
              </c:extLst>
            </c:dLbl>
            <c:dLbl>
              <c:idx val="1"/>
              <c:layout>
                <c:manualLayout>
                  <c:x val="2.1527777777777726E-2"/>
                  <c:y val="-4.1566724800356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5A-4531-B73F-63705E418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Лист4!$A$4:$A$6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Лист4!$B$4:$B$6</c:f>
              <c:numCache>
                <c:formatCode>#,##0.00</c:formatCode>
                <c:ptCount val="3"/>
                <c:pt idx="0">
                  <c:v>1117408228.0699999</c:v>
                </c:pt>
                <c:pt idx="1">
                  <c:v>1080604352.25</c:v>
                </c:pt>
                <c:pt idx="2">
                  <c:v>-17069200.780000001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A-4531-B73F-63705E41818C}"/>
            </c:ext>
          </c:extLst>
        </c:ser>
        <c:ser>
          <c:idx val="1"/>
          <c:order val="1"/>
          <c:tx>
            <c:strRef>
              <c:f>Лист4!$C$3</c:f>
              <c:strCache>
                <c:ptCount val="1"/>
                <c:pt idx="0">
                  <c:v>исполнение на 01.04.2023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402777777777776E-2"/>
                  <c:y val="-2.877697841726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5A-4531-B73F-63705E41818C}"/>
                </c:ext>
              </c:extLst>
            </c:dLbl>
            <c:dLbl>
              <c:idx val="1"/>
              <c:layout>
                <c:manualLayout>
                  <c:x val="4.5138888888888826E-2"/>
                  <c:y val="-2.158273381294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5A-4531-B73F-63705E41818C}"/>
                </c:ext>
              </c:extLst>
            </c:dLbl>
            <c:dLbl>
              <c:idx val="2"/>
              <c:layout>
                <c:manualLayout>
                  <c:x val="5.3819444444444316E-2"/>
                  <c:y val="-2.637889688249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5A-4531-B73F-63705E418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Лист4!$A$4:$A$6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Лист4!$C$4:$C$6</c:f>
              <c:numCache>
                <c:formatCode>#,##0.00</c:formatCode>
                <c:ptCount val="3"/>
                <c:pt idx="0">
                  <c:v>236610458.25999999</c:v>
                </c:pt>
                <c:pt idx="1">
                  <c:v>205645415.44000006</c:v>
                </c:pt>
                <c:pt idx="2">
                  <c:v>30965042.819999933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5A-4531-B73F-63705E418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8569776"/>
        <c:axId val="598572272"/>
        <c:axId val="0"/>
      </c:bar3DChart>
      <c:catAx>
        <c:axId val="598569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8572272"/>
        <c:crosses val="autoZero"/>
        <c:auto val="1"/>
        <c:lblAlgn val="ctr"/>
        <c:lblOffset val="100"/>
        <c:noMultiLvlLbl val="0"/>
      </c:catAx>
      <c:valAx>
        <c:axId val="59857227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9856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1D3FB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0.7839</cdr:x>
      <cdr:y>0.39417</cdr:y>
    </cdr:from>
    <cdr:to>
      <cdr:x>1</cdr:x>
      <cdr:y>0.47172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2E99B02-839D-9854-FFEB-69C62A6C34B3}"/>
            </a:ext>
          </a:extLst>
        </cdr:cNvPr>
        <cdr:cNvSpPr txBox="1"/>
      </cdr:nvSpPr>
      <cdr:spPr>
        <a:xfrm xmlns:a="http://schemas.openxmlformats.org/drawingml/2006/main">
          <a:off x="7167985" y="2254463"/>
          <a:ext cx="1976015" cy="443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236 610 458,26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0.20778</cdr:x>
      <cdr:y>0.5</cdr:y>
    </cdr:from>
    <cdr:to>
      <cdr:x>0.32112</cdr:x>
      <cdr:y>0.72267</cdr:y>
    </cdr:to>
    <cdr:sp macro="" textlink="">
      <cdr:nvSpPr>
        <cdr:cNvPr id="2" name="Стрелка: вниз 1">
          <a:extLst xmlns:a="http://schemas.openxmlformats.org/drawingml/2006/main">
            <a:ext uri="{FF2B5EF4-FFF2-40B4-BE49-F238E27FC236}">
              <a16:creationId xmlns:a16="http://schemas.microsoft.com/office/drawing/2014/main" id="{23164423-4B54-9BF1-2DD9-DD7E0393FECD}"/>
            </a:ext>
          </a:extLst>
        </cdr:cNvPr>
        <cdr:cNvSpPr/>
      </cdr:nvSpPr>
      <cdr:spPr>
        <a:xfrm xmlns:a="http://schemas.openxmlformats.org/drawingml/2006/main">
          <a:off x="1679756" y="3429001"/>
          <a:ext cx="916230" cy="152705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-</a:t>
          </a:r>
          <a:r>
            <a: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56 951 694,42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highlight>
              <a:srgbClr val="0000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0.4872</cdr:x>
      <cdr:y>0.58907</cdr:y>
    </cdr:from>
    <cdr:to>
      <cdr:x>0.60053</cdr:x>
      <cdr:y>0.7672</cdr:y>
    </cdr:to>
    <cdr:sp macro="" textlink="">
      <cdr:nvSpPr>
        <cdr:cNvPr id="3" name="Стрелка: вверх 2">
          <a:extLst xmlns:a="http://schemas.openxmlformats.org/drawingml/2006/main">
            <a:ext uri="{FF2B5EF4-FFF2-40B4-BE49-F238E27FC236}">
              <a16:creationId xmlns:a16="http://schemas.microsoft.com/office/drawing/2014/main" id="{196ACFB4-1AF4-E98E-C0FB-C01979268056}"/>
            </a:ext>
          </a:extLst>
        </cdr:cNvPr>
        <cdr:cNvSpPr/>
      </cdr:nvSpPr>
      <cdr:spPr>
        <a:xfrm xmlns:a="http://schemas.openxmlformats.org/drawingml/2006/main">
          <a:off x="3938603" y="4039820"/>
          <a:ext cx="916230" cy="122164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1 576 714,87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0.77446</cdr:x>
      <cdr:y>0.0044</cdr:y>
    </cdr:from>
    <cdr:to>
      <cdr:x>0.90669</cdr:x>
      <cdr:y>0.19907</cdr:y>
    </cdr:to>
    <cdr:sp macro="" textlink="">
      <cdr:nvSpPr>
        <cdr:cNvPr id="4" name="Стрелка: вниз 3">
          <a:extLst xmlns:a="http://schemas.openxmlformats.org/drawingml/2006/main">
            <a:ext uri="{FF2B5EF4-FFF2-40B4-BE49-F238E27FC236}">
              <a16:creationId xmlns:a16="http://schemas.microsoft.com/office/drawing/2014/main" id="{960296C9-6EA2-6B42-7DA1-29733A9FA332}"/>
            </a:ext>
          </a:extLst>
        </cdr:cNvPr>
        <cdr:cNvSpPr/>
      </cdr:nvSpPr>
      <cdr:spPr>
        <a:xfrm xmlns:a="http://schemas.openxmlformats.org/drawingml/2006/main" rot="10800000">
          <a:off x="6260902" y="30168"/>
          <a:ext cx="1068937" cy="133502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"/>
        <a:lstStyle xmlns:a="http://schemas.openxmlformats.org/drawingml/2006/main"/>
        <a:p xmlns:a="http://schemas.openxmlformats.org/drawingml/2006/main">
          <a:pPr algn="ctr"/>
          <a:r>
            <a: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59 608 225,09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0.34001</cdr:x>
      <cdr:y>0.00598</cdr:y>
    </cdr:from>
    <cdr:to>
      <cdr:x>0.47223</cdr:x>
      <cdr:y>0.22548</cdr:y>
    </cdr:to>
    <cdr:sp macro="" textlink="">
      <cdr:nvSpPr>
        <cdr:cNvPr id="5" name="Стрелка: вверх 4">
          <a:extLst xmlns:a="http://schemas.openxmlformats.org/drawingml/2006/main">
            <a:ext uri="{FF2B5EF4-FFF2-40B4-BE49-F238E27FC236}">
              <a16:creationId xmlns:a16="http://schemas.microsoft.com/office/drawing/2014/main" id="{E8DA2036-87FB-AE45-2720-CD591965DA0F}"/>
            </a:ext>
          </a:extLst>
        </cdr:cNvPr>
        <cdr:cNvSpPr/>
      </cdr:nvSpPr>
      <cdr:spPr>
        <a:xfrm xmlns:a="http://schemas.openxmlformats.org/drawingml/2006/main">
          <a:off x="2748689" y="41030"/>
          <a:ext cx="1068936" cy="150533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4 233 245,54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0.0157</cdr:x>
      <cdr:y>0.10679</cdr:y>
    </cdr:from>
    <cdr:to>
      <cdr:x>0.57079</cdr:x>
      <cdr:y>0.62446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502CEBB1-C275-ABC7-9F1A-3D971E74815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3555" y="610820"/>
          <a:ext cx="5075735" cy="296084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0.11715</cdr:x>
      <cdr:y>0.8514</cdr:y>
    </cdr:from>
    <cdr:to>
      <cdr:x>0.28415</cdr:x>
      <cdr:y>0.9048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BCF653-FCF8-F406-EB94-23E1919EF7AD}"/>
            </a:ext>
          </a:extLst>
        </cdr:cNvPr>
        <cdr:cNvSpPr txBox="1"/>
      </cdr:nvSpPr>
      <cdr:spPr>
        <a:xfrm xmlns:a="http://schemas.openxmlformats.org/drawingml/2006/main">
          <a:off x="1071201" y="4869669"/>
          <a:ext cx="1527050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7030A0"/>
              </a:solidFill>
            </a:rPr>
            <a:t>Доходы</a:t>
          </a:r>
        </a:p>
      </cdr:txBody>
    </cdr:sp>
  </cdr:relSizeAnchor>
  <cdr:relSizeAnchor xmlns:cdr="http://schemas.openxmlformats.org/drawingml/2006/chartDrawing">
    <cdr:from>
      <cdr:x>0.40105</cdr:x>
      <cdr:y>0.8514</cdr:y>
    </cdr:from>
    <cdr:to>
      <cdr:x>0.53465</cdr:x>
      <cdr:y>0.9048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3D694BC-A3A0-A342-A3A7-E77ACEDE0964}"/>
            </a:ext>
          </a:extLst>
        </cdr:cNvPr>
        <cdr:cNvSpPr txBox="1"/>
      </cdr:nvSpPr>
      <cdr:spPr>
        <a:xfrm xmlns:a="http://schemas.openxmlformats.org/drawingml/2006/main">
          <a:off x="3667186" y="4869669"/>
          <a:ext cx="1221640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rgbClr val="7030A0"/>
              </a:solidFill>
            </a:rPr>
            <a:t>Расходы</a:t>
          </a:r>
        </a:p>
      </cdr:txBody>
    </cdr:sp>
  </cdr:relSizeAnchor>
  <cdr:relSizeAnchor xmlns:cdr="http://schemas.openxmlformats.org/drawingml/2006/chartDrawing">
    <cdr:from>
      <cdr:x>0.68495</cdr:x>
      <cdr:y>0.8514</cdr:y>
    </cdr:from>
    <cdr:to>
      <cdr:x>0.88535</cdr:x>
      <cdr:y>0.9048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3BB91D-7885-082B-B335-B2EC6BE956D1}"/>
            </a:ext>
          </a:extLst>
        </cdr:cNvPr>
        <cdr:cNvSpPr txBox="1"/>
      </cdr:nvSpPr>
      <cdr:spPr>
        <a:xfrm xmlns:a="http://schemas.openxmlformats.org/drawingml/2006/main">
          <a:off x="6263171" y="4869670"/>
          <a:ext cx="1832460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rgbClr val="7030A0"/>
              </a:solidFill>
            </a:rPr>
            <a:t>Дефицит (профицит)</a:t>
          </a:r>
        </a:p>
      </cdr:txBody>
    </cdr:sp>
  </cdr:relSizeAnchor>
  <cdr:relSizeAnchor xmlns:cdr="http://schemas.openxmlformats.org/drawingml/2006/chartDrawing">
    <cdr:from>
      <cdr:x>0.81855</cdr:x>
      <cdr:y>0.15724</cdr:y>
    </cdr:from>
    <cdr:to>
      <cdr:x>0.98889</cdr:x>
      <cdr:y>0.61112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:a16="http://schemas.microsoft.com/office/drawing/2014/main" id="{33F95BCB-8777-3F32-DE63-ABCC295AB13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484810" y="899338"/>
          <a:ext cx="1557591" cy="259598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0771-5063-4218-A925-6197401BE2E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2A35-5F99-4ABA-8C41-43EB9F96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4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7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8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8551480" cy="152705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Информация о ходе исполнения бюджета Ханкайского муниципального округа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за 1 квартал 202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3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 года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6345" y="6024985"/>
            <a:ext cx="3197655" cy="82765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Ханкайского муниципального округа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5F345-5268-6BE9-0D0E-DCC548E6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643E25-2069-141F-2912-58807A08A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424"/>
            <a:ext cx="9144000" cy="5719575"/>
          </a:xfrm>
        </p:spPr>
      </p:pic>
    </p:spTree>
    <p:extLst>
      <p:ext uri="{BB962C8B-B14F-4D97-AF65-F5344CB8AC3E}">
        <p14:creationId xmlns:p14="http://schemas.microsoft.com/office/powerpoint/2010/main" val="315496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39437DB-839A-8DE9-554A-94BF3139E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93734"/>
              </p:ext>
            </p:extLst>
          </p:nvPr>
        </p:nvGraphicFramePr>
        <p:xfrm>
          <a:off x="1" y="1138425"/>
          <a:ext cx="9144000" cy="57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9E7FFEC7-4975-E663-ECF8-39BAFA611230}"/>
              </a:ext>
            </a:extLst>
          </p:cNvPr>
          <p:cNvSpPr/>
          <p:nvPr/>
        </p:nvSpPr>
        <p:spPr>
          <a:xfrm>
            <a:off x="6251755" y="2360065"/>
            <a:ext cx="1221640" cy="2790775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25"/>
            <a:ext cx="91440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за 1 квартал 202</a:t>
            </a:r>
            <a:r>
              <a:rPr 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9E6C9-135C-D6E2-B272-4FA001F87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99" y="3614669"/>
            <a:ext cx="3009848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15D1F8A-183D-56EE-58E7-7DC816B84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262206"/>
              </p:ext>
            </p:extLst>
          </p:nvPr>
        </p:nvGraphicFramePr>
        <p:xfrm>
          <a:off x="1059785" y="0"/>
          <a:ext cx="808421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620C24-BA0D-2D79-ABAF-14376CC28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1749245"/>
            <a:ext cx="3918502" cy="26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E4211-8BA3-2DCD-393D-859BD455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F81B4CC-E6BD-4D6A-F676-319DBF948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03626"/>
              </p:ext>
            </p:extLst>
          </p:nvPr>
        </p:nvGraphicFramePr>
        <p:xfrm>
          <a:off x="0" y="1138424"/>
          <a:ext cx="9144004" cy="57195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39540">
                  <a:extLst>
                    <a:ext uri="{9D8B030D-6E8A-4147-A177-3AD203B41FA5}">
                      <a16:colId xmlns:a16="http://schemas.microsoft.com/office/drawing/2014/main" val="2366510273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644971114"/>
                    </a:ext>
                  </a:extLst>
                </a:gridCol>
                <a:gridCol w="1501650">
                  <a:extLst>
                    <a:ext uri="{9D8B030D-6E8A-4147-A177-3AD203B41FA5}">
                      <a16:colId xmlns:a16="http://schemas.microsoft.com/office/drawing/2014/main" val="169171027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020865985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3922976986"/>
                    </a:ext>
                  </a:extLst>
                </a:gridCol>
                <a:gridCol w="1823314">
                  <a:extLst>
                    <a:ext uri="{9D8B030D-6E8A-4147-A177-3AD203B41FA5}">
                      <a16:colId xmlns:a16="http://schemas.microsoft.com/office/drawing/2014/main" val="360522618"/>
                    </a:ext>
                  </a:extLst>
                </a:gridCol>
              </a:tblGrid>
              <a:tr h="10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Наименование раздела бюджетной классификации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Утвержденные годовые бюджетные назначения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Исполнено за 1 квартал 2023 года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Исполнено за 1 квартал 2022 года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Рост/снижение исполнения 2023 к 2022 г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25823344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Общехозяйственные вопросы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138 185 998,19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27 394 828,45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26 039 957,63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1 354 870,82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10036017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Национальная оборона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1 994 680,00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414 155,90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385 646,18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28 509,72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2246041"/>
                  </a:ext>
                </a:extLst>
              </a:tr>
              <a:tr h="757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805 000,00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2 556,40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2 556,40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8667570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16 603 133,93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1 157 869,10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1 151 593,00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6 276,10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86211148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69 925 049,17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3 031 110,99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24 395 252,47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-21 364 141,48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73363701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515 000,00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0,00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0,00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39424077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Образование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585 117 593,89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149 415 107,30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137 620 381,04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11 794 726,26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9371689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51 693 192,04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9 845 743,00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8 663 122,07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1 182 620,93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00799313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Социальная политика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62 934 350,67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12 541 369,70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5 452 618,23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7 088 751,47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30433752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149 473 354,36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1 003 424,60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470 304,60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533 120,00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74477151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3 357 000,00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839 250,00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686 000,00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153 250,00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53694631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Итого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1 080 604 352,25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205 645 415,44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204 864 875,22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780 540,22</a:t>
                      </a:r>
                      <a:endParaRPr lang="ru-RU" sz="1600" b="1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64884497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8780B"/>
                          </a:solidFill>
                          <a:effectLst/>
                        </a:rPr>
                        <a:t>Социальная сфера</a:t>
                      </a:r>
                      <a:endParaRPr lang="ru-RU" sz="1600" b="1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786 284 140,29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8780B"/>
                          </a:solidFill>
                          <a:effectLst/>
                        </a:rPr>
                        <a:t>160 264 274,90</a:t>
                      </a:r>
                      <a:endParaRPr lang="ru-RU" sz="1600" b="0" i="1" u="none" strike="noStrike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152 892 425,94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8780B"/>
                          </a:solidFill>
                          <a:effectLst/>
                        </a:rPr>
                        <a:t>7 371 848,96</a:t>
                      </a:r>
                      <a:endParaRPr lang="ru-RU" sz="1600" b="0" i="1" u="none" strike="noStrike" dirty="0">
                        <a:solidFill>
                          <a:srgbClr val="08780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7717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9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BA0EF-DD18-C7D4-6321-B8BE09F4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9491"/>
            <a:ext cx="8085131" cy="91623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2560890-CA0B-7A3A-7DBE-E38E48BBD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417104"/>
              </p:ext>
            </p:extLst>
          </p:nvPr>
        </p:nvGraphicFramePr>
        <p:xfrm>
          <a:off x="0" y="1138425"/>
          <a:ext cx="9144000" cy="57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61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0392A-24AC-7AB8-6B0B-3DA3B037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491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за 1 квартал 202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8BD3248-44C3-0A2A-8844-B0853C4E4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016074"/>
              </p:ext>
            </p:extLst>
          </p:nvPr>
        </p:nvGraphicFramePr>
        <p:xfrm>
          <a:off x="-9150" y="680312"/>
          <a:ext cx="9153150" cy="617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Объект 33">
            <a:extLst>
              <a:ext uri="{FF2B5EF4-FFF2-40B4-BE49-F238E27FC236}">
                <a16:creationId xmlns:a16="http://schemas.microsoft.com/office/drawing/2014/main" id="{DC2884EE-6FA7-F68F-DC15-396767B01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9"/>
            <a:ext cx="2838450" cy="3048000"/>
          </a:xfrm>
        </p:spPr>
      </p:pic>
    </p:spTree>
    <p:extLst>
      <p:ext uri="{BB962C8B-B14F-4D97-AF65-F5344CB8AC3E}">
        <p14:creationId xmlns:p14="http://schemas.microsoft.com/office/powerpoint/2010/main" val="27011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88F39-70F3-397B-BDCF-7D9E2609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184BA84-D706-8B72-C82B-09EE020E5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773414"/>
              </p:ext>
            </p:extLst>
          </p:nvPr>
        </p:nvGraphicFramePr>
        <p:xfrm>
          <a:off x="-457200" y="1138425"/>
          <a:ext cx="9601200" cy="594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DBBD755-1A5C-6814-4D88-4F2688D97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50988"/>
              </p:ext>
            </p:extLst>
          </p:nvPr>
        </p:nvGraphicFramePr>
        <p:xfrm>
          <a:off x="0" y="1138426"/>
          <a:ext cx="9153149" cy="571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B3209E-3AFF-D45A-A0B0-E3015B4A0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425"/>
            <a:ext cx="1913610" cy="19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0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F6882-4A00-8077-AD72-B499615F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F289D-E168-8663-4A13-DEAFCF0FF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73050"/>
            <a:ext cx="3198570" cy="5853113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Непрограммная часть бюджета исполнена на 20% годовых бюджетных назначений. В структуре расходов непрограммная часть составляет 16% произведенных расходов.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23D05-1483-6C7E-D6F1-5927B020A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8" y="4821933"/>
            <a:ext cx="2443280" cy="2036067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186563A5-AB99-2C39-68C1-DEAE27A2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245" y="273050"/>
            <a:ext cx="5344675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8AD5E6C0-B161-34A3-6882-5901E10C8F31}"/>
              </a:ext>
            </a:extLst>
          </p:cNvPr>
          <p:cNvSpPr/>
          <p:nvPr/>
        </p:nvSpPr>
        <p:spPr>
          <a:xfrm>
            <a:off x="3605844" y="3829350"/>
            <a:ext cx="3503980" cy="1985165"/>
          </a:xfrm>
          <a:prstGeom prst="flowChartMagneticDisk">
            <a:avLst/>
          </a:prstGeom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9312CEC2-B50F-859C-7D45-722F96ED3710}"/>
              </a:ext>
            </a:extLst>
          </p:cNvPr>
          <p:cNvSpPr/>
          <p:nvPr/>
        </p:nvSpPr>
        <p:spPr>
          <a:xfrm>
            <a:off x="3983489" y="2665474"/>
            <a:ext cx="2748690" cy="1527051"/>
          </a:xfrm>
          <a:prstGeom prst="flowChartMagneticDisk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 prstMaterial="dkEdge">
            <a:bevelT w="63500" h="25400"/>
            <a:extrusionClr>
              <a:schemeClr val="tx1"/>
            </a:extrusionClr>
            <a:contourClr>
              <a:schemeClr val="tx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B0D9A-A2B8-3B3D-65D9-1E110BA324A0}"/>
              </a:ext>
            </a:extLst>
          </p:cNvPr>
          <p:cNvSpPr txBox="1"/>
          <p:nvPr/>
        </p:nvSpPr>
        <p:spPr>
          <a:xfrm>
            <a:off x="4419295" y="3581705"/>
            <a:ext cx="16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31 897 196,01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0785D-C65A-A508-3B0C-69382D0EBEFE}"/>
              </a:ext>
            </a:extLst>
          </p:cNvPr>
          <p:cNvSpPr txBox="1"/>
          <p:nvPr/>
        </p:nvSpPr>
        <p:spPr>
          <a:xfrm>
            <a:off x="4419295" y="5108756"/>
            <a:ext cx="25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173 748 219,43</a:t>
            </a:r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EDF692CD-7D80-53C3-A046-ED10C016B441}"/>
              </a:ext>
            </a:extLst>
          </p:cNvPr>
          <p:cNvSpPr/>
          <p:nvPr/>
        </p:nvSpPr>
        <p:spPr>
          <a:xfrm rot="1081525">
            <a:off x="6658319" y="1418260"/>
            <a:ext cx="1444782" cy="123296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7FD8-8434-ED1F-FD74-303E09228E61}"/>
              </a:ext>
            </a:extLst>
          </p:cNvPr>
          <p:cNvSpPr txBox="1"/>
          <p:nvPr/>
        </p:nvSpPr>
        <p:spPr>
          <a:xfrm>
            <a:off x="7015280" y="1829742"/>
            <a:ext cx="6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16%</a:t>
            </a:r>
          </a:p>
        </p:txBody>
      </p:sp>
      <p:sp>
        <p:nvSpPr>
          <p:cNvPr id="15" name="Облачко с текстом: овальное 14">
            <a:extLst>
              <a:ext uri="{FF2B5EF4-FFF2-40B4-BE49-F238E27FC236}">
                <a16:creationId xmlns:a16="http://schemas.microsoft.com/office/drawing/2014/main" id="{C5362E6C-FB30-0893-AF8B-3BC92D2048BF}"/>
              </a:ext>
            </a:extLst>
          </p:cNvPr>
          <p:cNvSpPr/>
          <p:nvPr/>
        </p:nvSpPr>
        <p:spPr>
          <a:xfrm rot="1523767">
            <a:off x="7005233" y="3057492"/>
            <a:ext cx="1636379" cy="129607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14E84-5DF9-76DD-F0AC-9133FF102C4A}"/>
              </a:ext>
            </a:extLst>
          </p:cNvPr>
          <p:cNvSpPr txBox="1"/>
          <p:nvPr/>
        </p:nvSpPr>
        <p:spPr>
          <a:xfrm>
            <a:off x="7460854" y="3517702"/>
            <a:ext cx="62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84%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E43C176-71F9-6014-7396-E9CDFA0AA93B}"/>
              </a:ext>
            </a:extLst>
          </p:cNvPr>
          <p:cNvSpPr/>
          <p:nvPr/>
        </p:nvSpPr>
        <p:spPr>
          <a:xfrm>
            <a:off x="2828971" y="6177690"/>
            <a:ext cx="215979" cy="1527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F0ABF1-6DAF-FD30-082B-E43AB7343E43}"/>
              </a:ext>
            </a:extLst>
          </p:cNvPr>
          <p:cNvSpPr txBox="1"/>
          <p:nvPr/>
        </p:nvSpPr>
        <p:spPr>
          <a:xfrm>
            <a:off x="3047606" y="6062160"/>
            <a:ext cx="353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Непрограммные расходы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25E0CDA-EE47-FD01-23F6-A841B83B3D0E}"/>
              </a:ext>
            </a:extLst>
          </p:cNvPr>
          <p:cNvSpPr/>
          <p:nvPr/>
        </p:nvSpPr>
        <p:spPr>
          <a:xfrm>
            <a:off x="2892245" y="6635805"/>
            <a:ext cx="215979" cy="1527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BC220-D35C-28D5-C561-85C84A08EBFC}"/>
              </a:ext>
            </a:extLst>
          </p:cNvPr>
          <p:cNvSpPr txBox="1"/>
          <p:nvPr/>
        </p:nvSpPr>
        <p:spPr>
          <a:xfrm>
            <a:off x="3131394" y="6494471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586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8693144-BE8B-4E8E-ACB6-C3561F6C8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857993"/>
              </p:ext>
            </p:extLst>
          </p:nvPr>
        </p:nvGraphicFramePr>
        <p:xfrm>
          <a:off x="-11416" y="1155316"/>
          <a:ext cx="9144000" cy="57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F5F72-EBAA-3AED-81B2-91C0C9DE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985720"/>
            <a:ext cx="91440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на 01.04.2023 года</a:t>
            </a:r>
          </a:p>
        </p:txBody>
      </p:sp>
    </p:spTree>
    <p:extLst>
      <p:ext uri="{BB962C8B-B14F-4D97-AF65-F5344CB8AC3E}">
        <p14:creationId xmlns:p14="http://schemas.microsoft.com/office/powerpoint/2010/main" val="38489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387</Words>
  <Application>Microsoft Office PowerPoint</Application>
  <PresentationFormat>Экран (4:3)</PresentationFormat>
  <Paragraphs>132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Monotype Corsiva</vt:lpstr>
      <vt:lpstr>Times New Roman</vt:lpstr>
      <vt:lpstr>Office Theme</vt:lpstr>
      <vt:lpstr>Информация о ходе исполнения бюджета Ханкайского муниципального округа  за 1 квартал 2023 года</vt:lpstr>
      <vt:lpstr>Исполнение доходов за 1 квартал 2023</vt:lpstr>
      <vt:lpstr>Презентация PowerPoint</vt:lpstr>
      <vt:lpstr>Презентация PowerPoint</vt:lpstr>
      <vt:lpstr>Презентация PowerPoint</vt:lpstr>
      <vt:lpstr>Расходы бюджета за 1 квартал 2023 года</vt:lpstr>
      <vt:lpstr>Презентация PowerPoint</vt:lpstr>
      <vt:lpstr>Презентация PowerPoint</vt:lpstr>
      <vt:lpstr>Исполнение бюджета на 01.04.2023 года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Филаткина Юлия Федоровна</cp:lastModifiedBy>
  <cp:revision>40</cp:revision>
  <dcterms:created xsi:type="dcterms:W3CDTF">2013-08-21T19:17:07Z</dcterms:created>
  <dcterms:modified xsi:type="dcterms:W3CDTF">2023-05-26T05:31:15Z</dcterms:modified>
</cp:coreProperties>
</file>