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7" r:id="rId5"/>
    <p:sldId id="261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аткина Юлия Федоровна" initials="ФЮФ" lastIdx="2" clrIdx="0">
    <p:extLst>
      <p:ext uri="{19B8F6BF-5375-455C-9EA6-DF929625EA0E}">
        <p15:presenceInfo xmlns:p15="http://schemas.microsoft.com/office/powerpoint/2012/main" userId="S-1-5-21-109642516-2758699630-3161853226-1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80B"/>
    <a:srgbClr val="3310A2"/>
    <a:srgbClr val="E1D3FB"/>
    <a:srgbClr val="CC9900"/>
    <a:srgbClr val="FEAA02"/>
    <a:srgbClr val="D0962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23539119221471"/>
          <c:y val="8.5767678231668032E-2"/>
          <c:w val="0.82659451928698491"/>
          <c:h val="0.75019714822603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Лист2!$A$55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0.10221828521434821"/>
                  <c:y val="9.07688071229068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100 892 087,44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Лист2!$B$55</c:f>
              <c:numCache>
                <c:formatCode>#,##0.00</c:formatCode>
                <c:ptCount val="1"/>
                <c:pt idx="0">
                  <c:v>27246737.099999998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B-4DAF-8B0D-DCEEFEBF67EE}"/>
            </c:ext>
          </c:extLst>
        </c:ser>
        <c:ser>
          <c:idx val="1"/>
          <c:order val="1"/>
          <c:tx>
            <c:strRef>
              <c:f>Лист2!$A$56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5816218285214353"/>
                  <c:y val="2.88657811113587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2"/>
                        </a:solidFill>
                      </a:rPr>
                      <a:t>21 626 847,22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50000000000001"/>
                      <c:h val="5.545569382340471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Лист2!$B$56</c:f>
              <c:numCache>
                <c:formatCode>#,##0.00</c:formatCode>
                <c:ptCount val="1"/>
                <c:pt idx="0">
                  <c:v>7727835.5199999996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DAF-8B0D-DCEEFEBF67EE}"/>
            </c:ext>
          </c:extLst>
        </c:ser>
        <c:ser>
          <c:idx val="2"/>
          <c:order val="2"/>
          <c:tx>
            <c:strRef>
              <c:f>Лист2!$A$57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prst="relaxedIns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4-4C2B-4DAF-8B0D-DCEEFEBF67EE}"/>
              </c:ext>
            </c:extLst>
          </c:dPt>
          <c:dLbls>
            <c:dLbl>
              <c:idx val="0"/>
              <c:layout>
                <c:manualLayout>
                  <c:x val="6.5616797900771723E-6"/>
                  <c:y val="-0.339033407202458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7030A0"/>
                        </a:solidFill>
                      </a:rPr>
                      <a:t>644 248 725,59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11111111111112"/>
                      <c:h val="8.089080045283085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4C2B-4DAF-8B0D-DCEEFEBF6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Лист2!$B$57</c:f>
              <c:numCache>
                <c:formatCode>#,##0.00</c:formatCode>
                <c:ptCount val="1"/>
                <c:pt idx="0">
                  <c:v>201635885.63999999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2B-4DAF-8B0D-DCEEFEBF6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671584"/>
        <c:axId val="325675328"/>
        <c:axId val="0"/>
      </c:bar3DChart>
      <c:catAx>
        <c:axId val="325671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675328"/>
        <c:crosses val="autoZero"/>
        <c:auto val="1"/>
        <c:lblAlgn val="ctr"/>
        <c:lblOffset val="100"/>
        <c:noMultiLvlLbl val="0"/>
      </c:catAx>
      <c:valAx>
        <c:axId val="3256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6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00284339457562E-2"/>
          <c:y val="0.88037327948317834"/>
          <c:w val="0.95168821084864397"/>
          <c:h val="0.10630405231157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1615723725245"/>
          <c:y val="5.3840723102804508E-2"/>
          <c:w val="0.74145220909886267"/>
          <c:h val="0.73221676999021246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24000">
          <a:schemeClr val="bg1"/>
        </a:gs>
        <a:gs pos="0">
          <a:schemeClr val="accent1">
            <a:lumMod val="5000"/>
            <a:lumOff val="95000"/>
          </a:schemeClr>
        </a:gs>
        <a:gs pos="58000">
          <a:schemeClr val="tx2">
            <a:lumMod val="60000"/>
            <a:lumOff val="40000"/>
          </a:schemeClr>
        </a:gs>
        <a:gs pos="87000">
          <a:schemeClr val="accent2"/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26515971730115"/>
          <c:y val="0.36470589093030037"/>
          <c:w val="0.6165047502535127"/>
          <c:h val="0.60738772236803729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986-4F24-846A-DDD1A8517C65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986-4F24-846A-DDD1A8517C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986-4F24-846A-DDD1A8517C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986-4F24-846A-DDD1A8517C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986-4F24-846A-DDD1A8517C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986-4F24-846A-DDD1A8517C65}"/>
              </c:ext>
            </c:extLst>
          </c:dPt>
          <c:dPt>
            <c:idx val="6"/>
            <c:bubble3D val="0"/>
            <c:explosion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986-4F24-846A-DDD1A8517C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986-4F24-846A-DDD1A8517C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986-4F24-846A-DDD1A8517C65}"/>
              </c:ext>
            </c:extLst>
          </c:dPt>
          <c:dPt>
            <c:idx val="9"/>
            <c:bubble3D val="0"/>
            <c:explosion val="24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986-4F24-846A-DDD1A8517C6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986-4F24-846A-DDD1A8517C6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1986-4F24-846A-DDD1A8517C6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1986-4F24-846A-DDD1A8517C6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1986-4F24-846A-DDD1A8517C6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1986-4F24-846A-DDD1A8517C6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1986-4F24-846A-DDD1A8517C6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1986-4F24-846A-DDD1A8517C6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1986-4F24-846A-DDD1A8517C6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1986-4F24-846A-DDD1A8517C6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1986-4F24-846A-DDD1A8517C65}"/>
              </c:ext>
            </c:extLst>
          </c:dPt>
          <c:dLbls>
            <c:dLbl>
              <c:idx val="0"/>
              <c:layout>
                <c:manualLayout>
                  <c:x val="-0.1225740420136202"/>
                  <c:y val="2.4948818897637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86-4F24-846A-DDD1A8517C65}"/>
                </c:ext>
              </c:extLst>
            </c:dLbl>
            <c:dLbl>
              <c:idx val="1"/>
              <c:layout>
                <c:manualLayout>
                  <c:x val="-5.1753484405750755E-2"/>
                  <c:y val="9.9246281714785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86-4F24-846A-DDD1A8517C65}"/>
                </c:ext>
              </c:extLst>
            </c:dLbl>
            <c:dLbl>
              <c:idx val="2"/>
              <c:layout>
                <c:manualLayout>
                  <c:x val="-2.1790940802421391E-2"/>
                  <c:y val="2.9241324001166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86-4F24-846A-DDD1A8517C65}"/>
                </c:ext>
              </c:extLst>
            </c:dLbl>
            <c:dLbl>
              <c:idx val="3"/>
              <c:layout>
                <c:manualLayout>
                  <c:x val="-6.5372822407264108E-2"/>
                  <c:y val="-0.115357684456109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86-4F24-846A-DDD1A8517C65}"/>
                </c:ext>
              </c:extLst>
            </c:dLbl>
            <c:dLbl>
              <c:idx val="4"/>
              <c:layout>
                <c:manualLayout>
                  <c:x val="-0.182499075600838"/>
                  <c:y val="-1.0305191017789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89409431187811"/>
                      <c:h val="0.12226859142607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986-4F24-846A-DDD1A8517C65}"/>
                </c:ext>
              </c:extLst>
            </c:dLbl>
            <c:dLbl>
              <c:idx val="5"/>
              <c:layout>
                <c:manualLayout>
                  <c:x val="0.15593938257857179"/>
                  <c:y val="-0.14665121026538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86-4F24-846A-DDD1A8517C6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86-4F24-846A-DDD1A8517C65}"/>
                </c:ext>
              </c:extLst>
            </c:dLbl>
            <c:dLbl>
              <c:idx val="7"/>
              <c:layout>
                <c:manualLayout>
                  <c:x val="0.23388387273061079"/>
                  <c:y val="-8.1973170020414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52029560183317"/>
                      <c:h val="8.33797025371828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986-4F24-846A-DDD1A8517C65}"/>
                </c:ext>
              </c:extLst>
            </c:dLbl>
            <c:dLbl>
              <c:idx val="8"/>
              <c:layout>
                <c:manualLayout>
                  <c:x val="1.498127180166469E-2"/>
                  <c:y val="-1.375211431904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86-4F24-846A-DDD1A8517C65}"/>
                </c:ext>
              </c:extLst>
            </c:dLbl>
            <c:dLbl>
              <c:idx val="9"/>
              <c:layout>
                <c:manualLayout>
                  <c:x val="-0.20837587142315434"/>
                  <c:y val="-3.6277048702245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86-4F24-846A-DDD1A8517C65}"/>
                </c:ext>
              </c:extLst>
            </c:dLbl>
            <c:dLbl>
              <c:idx val="10"/>
              <c:layout>
                <c:manualLayout>
                  <c:x val="-8.0354094208928792E-2"/>
                  <c:y val="-0.141237678623505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86-4F24-846A-DDD1A8517C65}"/>
                </c:ext>
              </c:extLst>
            </c:dLbl>
            <c:dLbl>
              <c:idx val="11"/>
              <c:layout>
                <c:manualLayout>
                  <c:x val="0.15798432081755481"/>
                  <c:y val="0.14907932341790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86-4F24-846A-DDD1A8517C6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986-4F24-846A-DDD1A8517C6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986-4F24-846A-DDD1A8517C65}"/>
                </c:ext>
              </c:extLst>
            </c:dLbl>
            <c:dLbl>
              <c:idx val="14"/>
              <c:layout>
                <c:manualLayout>
                  <c:x val="-0.27647256143072113"/>
                  <c:y val="-0.174205599300087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986-4F24-846A-DDD1A8517C65}"/>
                </c:ext>
              </c:extLst>
            </c:dLbl>
            <c:dLbl>
              <c:idx val="15"/>
              <c:layout>
                <c:manualLayout>
                  <c:x val="0.16411307653767668"/>
                  <c:y val="1.4975430154564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15149851324012"/>
                      <c:h val="0.12635185185185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1986-4F24-846A-DDD1A8517C6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986-4F24-846A-DDD1A8517C6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1986-4F24-846A-DDD1A8517C6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1986-4F24-846A-DDD1A8517C65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1986-4F24-846A-DDD1A8517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Лист7!$A$2:$A$21</c:f>
              <c:strCache>
                <c:ptCount val="16"/>
                <c:pt idx="0">
                  <c:v>Муниципальная программа «Развитие образования в Ханкайском муниципальном округе" на 2020-2024 годы</c:v>
                </c:pt>
                <c:pt idx="1">
                  <c:v>Муниципальная программа "Развитие культуры и туризма в Ханкайском муниципальном округе»" на 2020-2024 годы</c:v>
                </c:pt>
                <c:pt idx="2">
                  <c:v>Муниципальная программа "Охрана окружающей среды Ханкайского муниципального района" на 2020-2024 годы</c:v>
                </c:pt>
                <c:pt idx="3">
                  <c:v>Муниципальная программа "Развитие физической культуры и спорта в Ханкайском муниципальном округе» на 2020-2024 годы</c:v>
                </c:pt>
                <c:pt idx="4">
                  <c:v>Муниципальная программа "Развитие муниципальной службы в Ханкайском муниципальном округе" на 2020-2024 годы</c:v>
                </c:pt>
                <c:pt idx="5">
                  <c:v>Муниципальная программа "Развитие систем жилищно-коммунальной инфраструктуры в Ханкайском муниципальном округе" на 2020-2024 годы</c:v>
                </c:pt>
                <c:pt idx="6">
                  <c:v>Муниципальная программа "Доступная среда в Ханкайском муниципальном районе" на 2020-2024 годы</c:v>
                </c:pt>
                <c:pt idx="7">
                  <c:v>Муниципальная программа "Обеспечение жильем молодых семей Ханкайского муниципального района" на 2020-2024 годы</c:v>
                </c:pt>
                <c:pt idx="8">
                  <c:v>Муниципальная программа "Развитие информационного общества в Ханкайском муниципальном округе" на 2020-2024 годы</c:v>
                </c:pt>
                <c:pt idx="9">
                  <c:v>Муниципальная программа "Развитие дорожного хозяйства и повышение безопасности дорожного движения в Ханкайском муниципальном округе" на 2020-2024 годы</c:v>
                </c:pt>
                <c:pt idx="10">
                  <c:v>Муниципальная программа "Развитие градостроительной и землеустроительной деятельности на территории Ханкайского муниципального округа" на 2020-2024 годы</c:v>
                </c:pt>
                <c:pt idx="11">
                  <c:v>Муниципальная программа "Управление муниципальным имуществом в Ханкайском муниципальном округе" на 2020-2024 годы</c:v>
                </c:pt>
                <c:pt idx="12">
                  <c:v>Муниципальная программа "Поддержка и развитие транспортного обслуживания на территории Ханкайского муниципального округа" на 2022 -2026 годы</c:v>
                </c:pt>
                <c:pt idx="13">
                  <c:v>Муниципальная программа "Укрепление общественного здоровья в Ханкайском муниципальном округе" на 2020-2024 годы</c:v>
                </c:pt>
                <c:pt idx="14">
                  <c:v>Муниципальная программа "Благоустройство, озеленение и освещение территории муниципального округа" на 2021 -2025 годы</c:v>
                </c:pt>
                <c:pt idx="15">
                  <c:v>Муниципальная программа "Формирование современной городской среды" на территории Ханкайского муниципального округа" на 2021-2027 годы </c:v>
                </c:pt>
              </c:strCache>
            </c:strRef>
          </c:cat>
          <c:val>
            <c:numRef>
              <c:f>Лист7!$D$2:$D$21</c:f>
              <c:numCache>
                <c:formatCode>#,##0.00</c:formatCode>
                <c:ptCount val="16"/>
                <c:pt idx="0">
                  <c:v>342621051.41999996</c:v>
                </c:pt>
                <c:pt idx="1">
                  <c:v>40150476.960000001</c:v>
                </c:pt>
                <c:pt idx="2">
                  <c:v>9253</c:v>
                </c:pt>
                <c:pt idx="3">
                  <c:v>45177047.550000004</c:v>
                </c:pt>
                <c:pt idx="4">
                  <c:v>11349028.289999999</c:v>
                </c:pt>
                <c:pt idx="5">
                  <c:v>22730951.169999998</c:v>
                </c:pt>
                <c:pt idx="6">
                  <c:v>49985.88</c:v>
                </c:pt>
                <c:pt idx="7">
                  <c:v>630000</c:v>
                </c:pt>
                <c:pt idx="8">
                  <c:v>2762355.11</c:v>
                </c:pt>
                <c:pt idx="9">
                  <c:v>2918910.34</c:v>
                </c:pt>
                <c:pt idx="10">
                  <c:v>117100</c:v>
                </c:pt>
                <c:pt idx="11">
                  <c:v>2996365.42</c:v>
                </c:pt>
                <c:pt idx="12">
                  <c:v>115015.57</c:v>
                </c:pt>
                <c:pt idx="13">
                  <c:v>140000</c:v>
                </c:pt>
                <c:pt idx="14">
                  <c:v>4346800.3099999996</c:v>
                </c:pt>
                <c:pt idx="15">
                  <c:v>6858790.4100000001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986-4F24-846A-DDD1A8517C6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Лист7!$B$3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419231443956797E-17"/>
                  <c:y val="-2.4187452758881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FA-44F2-8D01-8D429961D955}"/>
                </c:ext>
              </c:extLst>
            </c:dLbl>
            <c:dLbl>
              <c:idx val="1"/>
              <c:layout>
                <c:manualLayout>
                  <c:x val="5.1413881748071976E-3"/>
                  <c:y val="-2.721088435374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FA-44F2-8D01-8D429961D955}"/>
                </c:ext>
              </c:extLst>
            </c:dLbl>
            <c:dLbl>
              <c:idx val="2"/>
              <c:layout>
                <c:manualLayout>
                  <c:x val="1.7137960582690661E-3"/>
                  <c:y val="-5.139833711262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FA-44F2-8D01-8D429961D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Лист7!$A$4:$A$6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Лист7!$B$4:$B$6</c:f>
              <c:numCache>
                <c:formatCode>#,##0.00</c:formatCode>
                <c:ptCount val="3"/>
                <c:pt idx="0">
                  <c:v>1101950878.0799999</c:v>
                </c:pt>
                <c:pt idx="1">
                  <c:v>1185968263.6199999</c:v>
                </c:pt>
                <c:pt idx="2">
                  <c:v>-17069200.780000001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FA-44F2-8D01-8D429961D955}"/>
            </c:ext>
          </c:extLst>
        </c:ser>
        <c:ser>
          <c:idx val="1"/>
          <c:order val="1"/>
          <c:tx>
            <c:strRef>
              <c:f>Лист7!$C$3</c:f>
              <c:strCache>
                <c:ptCount val="1"/>
                <c:pt idx="0">
                  <c:v>исполнение на 01.10.2023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555269922879174E-2"/>
                  <c:y val="-3.6281179138322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FA-44F2-8D01-8D429961D955}"/>
                </c:ext>
              </c:extLst>
            </c:dLbl>
            <c:dLbl>
              <c:idx val="1"/>
              <c:layout>
                <c:manualLayout>
                  <c:x val="4.1131105398457712E-2"/>
                  <c:y val="-2.721088435374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FA-44F2-8D01-8D429961D955}"/>
                </c:ext>
              </c:extLst>
            </c:dLbl>
            <c:dLbl>
              <c:idx val="2"/>
              <c:layout>
                <c:manualLayout>
                  <c:x val="1.8851756640959599E-2"/>
                  <c:y val="-3.628117913832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FA-44F2-8D01-8D429961D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Лист7!$A$4:$A$6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(профицит)</c:v>
                </c:pt>
              </c:strCache>
            </c:strRef>
          </c:cat>
          <c:val>
            <c:numRef>
              <c:f>Лист7!$C$4:$C$6</c:f>
              <c:numCache>
                <c:formatCode>#,##0.00</c:formatCode>
                <c:ptCount val="3"/>
                <c:pt idx="0">
                  <c:v>766767660.25</c:v>
                </c:pt>
                <c:pt idx="1">
                  <c:v>743524854.31000006</c:v>
                </c:pt>
                <c:pt idx="2">
                  <c:v>23242805.939999938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FA-44F2-8D01-8D429961D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2176831"/>
        <c:axId val="1192458063"/>
        <c:axId val="0"/>
      </c:bar3DChart>
      <c:catAx>
        <c:axId val="119217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458063"/>
        <c:crosses val="autoZero"/>
        <c:auto val="1"/>
        <c:lblAlgn val="ctr"/>
        <c:lblOffset val="100"/>
        <c:noMultiLvlLbl val="0"/>
      </c:catAx>
      <c:valAx>
        <c:axId val="119245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17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72857923607882"/>
          <c:y val="0.88548717124645149"/>
          <c:w val="0.52307754589802236"/>
          <c:h val="9.6372239184387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9 месяцев 2022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Лист2!$B$3:$B$5</c:f>
              <c:numCache>
                <c:formatCode>#,##0.00</c:formatCode>
                <c:ptCount val="3"/>
                <c:pt idx="0">
                  <c:v>269560993.00999999</c:v>
                </c:pt>
                <c:pt idx="1">
                  <c:v>21306634.57</c:v>
                </c:pt>
                <c:pt idx="2">
                  <c:v>450673432.25999999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D28-4E4B-BEED-CC5B87D77A5A}"/>
            </c:ext>
          </c:extLst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9 месяцев 2023 года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Лист2!$C$3:$C$5</c:f>
              <c:numCache>
                <c:formatCode>#,##0.00</c:formatCode>
                <c:ptCount val="3"/>
                <c:pt idx="0">
                  <c:v>100892087.44000001</c:v>
                </c:pt>
                <c:pt idx="1">
                  <c:v>21626847.219999999</c:v>
                </c:pt>
                <c:pt idx="2">
                  <c:v>644248725.59000003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D28-4E4B-BEED-CC5B87D77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gapDepth val="71"/>
        <c:shape val="box"/>
        <c:axId val="2111796672"/>
        <c:axId val="338895104"/>
        <c:axId val="0"/>
      </c:bar3DChart>
      <c:catAx>
        <c:axId val="21117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895104"/>
        <c:crosses val="autoZero"/>
        <c:auto val="1"/>
        <c:lblAlgn val="ctr"/>
        <c:lblOffset val="100"/>
        <c:noMultiLvlLbl val="0"/>
      </c:catAx>
      <c:valAx>
        <c:axId val="3388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7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747596396186889"/>
          <c:y val="4.0882432218907139E-2"/>
          <c:w val="0.52921922536696508"/>
          <c:h val="9.8420962664349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2D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61870014590163"/>
          <c:y val="6.5478295749479012E-2"/>
          <c:w val="0.8706716731309101"/>
          <c:h val="0.85310161627538539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72412687"/>
        <c:axId val="1072411023"/>
        <c:axId val="0"/>
      </c:bar3DChart>
      <c:catAx>
        <c:axId val="107241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411023"/>
        <c:crosses val="autoZero"/>
        <c:auto val="1"/>
        <c:lblAlgn val="ctr"/>
        <c:lblOffset val="100"/>
        <c:noMultiLvlLbl val="0"/>
      </c:catAx>
      <c:valAx>
        <c:axId val="1072411023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310A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4126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867357139345473E-2"/>
          <c:y val="0.12469551715787526"/>
          <c:w val="0.93319075946532071"/>
          <c:h val="0.8513534513235372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52610077931992E-2"/>
          <c:y val="0.15027469018744397"/>
          <c:w val="0.86381575454538362"/>
          <c:h val="0.7855683852239318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11602704389745E-2"/>
          <c:y val="0.16461505769109278"/>
          <c:w val="0.8463467424738097"/>
          <c:h val="0.825401540343562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7AD-4700-84DC-A91DF38D63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7AD-4700-84DC-A91DF38D63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7AD-4700-84DC-A91DF38D63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7AD-4700-84DC-A91DF38D63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7AD-4700-84DC-A91DF38D63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7AD-4700-84DC-A91DF38D63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7AD-4700-84DC-A91DF38D63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7AD-4700-84DC-A91DF38D63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7AD-4700-84DC-A91DF38D630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7AD-4700-84DC-A91DF38D630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7AD-4700-84DC-A91DF38D6304}"/>
              </c:ext>
            </c:extLst>
          </c:dPt>
          <c:dLbls>
            <c:dLbl>
              <c:idx val="0"/>
              <c:layout>
                <c:manualLayout>
                  <c:x val="-4.8507020433334089E-2"/>
                  <c:y val="-8.3547729400345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83590912167494"/>
                      <c:h val="0.11102787206303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AD-4700-84DC-A91DF38D6304}"/>
                </c:ext>
              </c:extLst>
            </c:dLbl>
            <c:dLbl>
              <c:idx val="1"/>
              <c:layout>
                <c:manualLayout>
                  <c:x val="6.2157044123066281E-2"/>
                  <c:y val="5.0846499767397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AD-4700-84DC-A91DF38D6304}"/>
                </c:ext>
              </c:extLst>
            </c:dLbl>
            <c:dLbl>
              <c:idx val="2"/>
              <c:layout>
                <c:manualLayout>
                  <c:x val="3.2168550564417267E-2"/>
                  <c:y val="-6.4678233601543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64556232978714"/>
                      <c:h val="0.14922969546542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7AD-4700-84DC-A91DF38D6304}"/>
                </c:ext>
              </c:extLst>
            </c:dLbl>
            <c:dLbl>
              <c:idx val="3"/>
              <c:layout>
                <c:manualLayout>
                  <c:x val="-0.11458324872714699"/>
                  <c:y val="-4.854023444006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AD-4700-84DC-A91DF38D6304}"/>
                </c:ext>
              </c:extLst>
            </c:dLbl>
            <c:dLbl>
              <c:idx val="4"/>
              <c:layout>
                <c:manualLayout>
                  <c:x val="4.3262264136753679E-2"/>
                  <c:y val="2.5728906424990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73135091637901"/>
                      <c:h val="0.15118891320204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7AD-4700-84DC-A91DF38D6304}"/>
                </c:ext>
              </c:extLst>
            </c:dLbl>
            <c:dLbl>
              <c:idx val="5"/>
              <c:layout>
                <c:manualLayout>
                  <c:x val="-1.0506208213944615E-2"/>
                  <c:y val="7.1480671043034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20446871075212"/>
                      <c:h val="0.16517881654289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7AD-4700-84DC-A91DF38D630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7AD-4700-84DC-A91DF38D6304}"/>
                </c:ext>
              </c:extLst>
            </c:dLbl>
            <c:dLbl>
              <c:idx val="7"/>
              <c:layout>
                <c:manualLayout>
                  <c:x val="0"/>
                  <c:y val="-1.4465215918032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AD-4700-84DC-A91DF38D6304}"/>
                </c:ext>
              </c:extLst>
            </c:dLbl>
            <c:dLbl>
              <c:idx val="8"/>
              <c:layout>
                <c:manualLayout>
                  <c:x val="-1.8808777429467047E-2"/>
                  <c:y val="-5.0955407197899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AD-4700-84DC-A91DF38D6304}"/>
                </c:ext>
              </c:extLst>
            </c:dLbl>
            <c:dLbl>
              <c:idx val="9"/>
              <c:layout>
                <c:manualLayout>
                  <c:x val="5.6426332288401257E-2"/>
                  <c:y val="-7.7753797328570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AD-4700-84DC-A91DF38D6304}"/>
                </c:ext>
              </c:extLst>
            </c:dLbl>
            <c:dLbl>
              <c:idx val="10"/>
              <c:layout>
                <c:manualLayout>
                  <c:x val="4.806687565308247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7AD-4700-84DC-A91DF38D630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Лист5!$A$2:$A$12</c:f>
              <c:strCache>
                <c:ptCount val="11"/>
                <c:pt idx="0">
                  <c:v>Общехозяйственные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Лист5!$D$2:$D$12</c:f>
              <c:numCache>
                <c:formatCode>#,##0.00</c:formatCode>
                <c:ptCount val="11"/>
                <c:pt idx="0">
                  <c:v>82029316.239999995</c:v>
                </c:pt>
                <c:pt idx="1">
                  <c:v>1265582.6100000001</c:v>
                </c:pt>
                <c:pt idx="2">
                  <c:v>8776.2000000000007</c:v>
                </c:pt>
                <c:pt idx="3">
                  <c:v>10391993.369999999</c:v>
                </c:pt>
                <c:pt idx="4">
                  <c:v>60154150.5</c:v>
                </c:pt>
                <c:pt idx="5">
                  <c:v>9253</c:v>
                </c:pt>
                <c:pt idx="6">
                  <c:v>459507647.19</c:v>
                </c:pt>
                <c:pt idx="7">
                  <c:v>34824779.729999997</c:v>
                </c:pt>
                <c:pt idx="8">
                  <c:v>41544239</c:v>
                </c:pt>
                <c:pt idx="9">
                  <c:v>51271366.469999999</c:v>
                </c:pt>
                <c:pt idx="10">
                  <c:v>2517750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AD-4700-84DC-A91DF38D630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расходов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9.3231100013334303E-2"/>
          <c:w val="0.90694444444444444"/>
          <c:h val="0.81188650463740397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7FE-4300-8482-C6005F974C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7FE-4300-8482-C6005F974C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7FE-4300-8482-C6005F974C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7FE-4300-8482-C6005F974CC9}"/>
              </c:ext>
            </c:extLst>
          </c:dPt>
          <c:dPt>
            <c:idx val="4"/>
            <c:bubble3D val="0"/>
            <c:explosion val="37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7FE-4300-8482-C6005F974CC9}"/>
              </c:ext>
            </c:extLst>
          </c:dPt>
          <c:dLbls>
            <c:dLbl>
              <c:idx val="0"/>
              <c:layout>
                <c:manualLayout>
                  <c:x val="6.6666666666666666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FE-4300-8482-C6005F974CC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7FE-4300-8482-C6005F974CC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7FE-4300-8482-C6005F974CC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7FE-4300-8482-C6005F974CC9}"/>
                </c:ext>
              </c:extLst>
            </c:dLbl>
            <c:dLbl>
              <c:idx val="4"/>
              <c:layout>
                <c:manualLayout>
                  <c:x val="-0.16250000000000003"/>
                  <c:y val="1.597496293107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EECBC4-494D-4ADA-A797-29B410A87685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83333333333334"/>
                      <c:h val="0.113149002776964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7FE-4300-8482-C6005F974CC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Лист2!$A$2:$A$6</c:f>
              <c:strCache>
                <c:ptCount val="5"/>
                <c:pt idx="0">
                  <c:v>ФУ АХМО ПК</c:v>
                </c:pt>
                <c:pt idx="1">
                  <c:v>АХМО ПК</c:v>
                </c:pt>
                <c:pt idx="2">
                  <c:v>Дума ХМО ПК</c:v>
                </c:pt>
                <c:pt idx="3">
                  <c:v>УО АХМО ПК</c:v>
                </c:pt>
                <c:pt idx="4">
                  <c:v>КСП ХМО</c:v>
                </c:pt>
              </c:strCache>
            </c:strRef>
          </c:cat>
          <c:val>
            <c:numRef>
              <c:f>Лист2!$E$2:$E$6</c:f>
              <c:numCache>
                <c:formatCode>0.00%</c:formatCode>
                <c:ptCount val="5"/>
                <c:pt idx="0">
                  <c:v>8.2210380386981367E-3</c:v>
                </c:pt>
                <c:pt idx="1">
                  <c:v>0.39132372985703801</c:v>
                </c:pt>
                <c:pt idx="2">
                  <c:v>5.4080969811447482E-3</c:v>
                </c:pt>
                <c:pt idx="3">
                  <c:v>0.5933546706645263</c:v>
                </c:pt>
                <c:pt idx="4">
                  <c:v>1.6924644585927127E-3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FE-4300-8482-C6005F974C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222222222222224E-3"/>
          <c:y val="0.13442274994208486"/>
          <c:w val="0.91338068678915141"/>
          <c:h val="0.77193305446645943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4003321361643"/>
          <c:y val="0.18483897407560895"/>
          <c:w val="0.56162155245220557"/>
          <c:h val="0.72703603494163493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0.7839</cdr:x>
      <cdr:y>0.39417</cdr:y>
    </cdr:from>
    <cdr:to>
      <cdr:x>1</cdr:x>
      <cdr:y>0.47172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E99B02-839D-9854-FFEB-69C62A6C34B3}"/>
            </a:ext>
          </a:extLst>
        </cdr:cNvPr>
        <cdr:cNvSpPr txBox="1"/>
      </cdr:nvSpPr>
      <cdr:spPr>
        <a:xfrm xmlns:a="http://schemas.openxmlformats.org/drawingml/2006/main">
          <a:off x="7167985" y="2254463"/>
          <a:ext cx="1976015" cy="443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766 767 660,25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0.3079</cdr:x>
      <cdr:y>0.63158</cdr:y>
    </cdr:from>
    <cdr:to>
      <cdr:x>0.42123</cdr:x>
      <cdr:y>0.83923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5856EADA-F45A-458B-7A67-C87570A4DC88}"/>
            </a:ext>
          </a:extLst>
        </cdr:cNvPr>
        <cdr:cNvSpPr/>
      </cdr:nvSpPr>
      <cdr:spPr>
        <a:xfrm xmlns:a="http://schemas.openxmlformats.org/drawingml/2006/main">
          <a:off x="2489167" y="3664919"/>
          <a:ext cx="916185" cy="120492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FFFF00"/>
              </a:solidFill>
              <a:latin typeface="Calibri" panose="020F0502020204030204" pitchFamily="34" charset="0"/>
            </a:rPr>
            <a:t>168 668 905,57</a:t>
          </a:r>
        </a:p>
      </cdr:txBody>
    </cdr:sp>
  </cdr:relSizeAnchor>
  <cdr:relSizeAnchor xmlns:cdr="http://schemas.openxmlformats.org/drawingml/2006/chartDrawing">
    <cdr:from>
      <cdr:x>0.80119</cdr:x>
      <cdr:y>1.72331E-7</cdr:y>
    </cdr:from>
    <cdr:to>
      <cdr:x>0.93662</cdr:x>
      <cdr:y>0.26316</cdr:y>
    </cdr:to>
    <cdr:sp macro="" textlink="">
      <cdr:nvSpPr>
        <cdr:cNvPr id="3" name="Стрелка: вверх 2">
          <a:extLst xmlns:a="http://schemas.openxmlformats.org/drawingml/2006/main">
            <a:ext uri="{FF2B5EF4-FFF2-40B4-BE49-F238E27FC236}">
              <a16:creationId xmlns:a16="http://schemas.microsoft.com/office/drawing/2014/main" id="{8B4F979F-3BDF-B303-67C8-C57700F44200}"/>
            </a:ext>
          </a:extLst>
        </cdr:cNvPr>
        <cdr:cNvSpPr/>
      </cdr:nvSpPr>
      <cdr:spPr>
        <a:xfrm xmlns:a="http://schemas.openxmlformats.org/drawingml/2006/main">
          <a:off x="6476992" y="1"/>
          <a:ext cx="1094845" cy="152705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193 575 293,33</a:t>
          </a:r>
        </a:p>
      </cdr:txBody>
    </cdr:sp>
  </cdr:relSizeAnchor>
  <cdr:relSizeAnchor xmlns:cdr="http://schemas.openxmlformats.org/drawingml/2006/chartDrawing">
    <cdr:from>
      <cdr:x>0.57556</cdr:x>
      <cdr:y>0.71291</cdr:y>
    </cdr:from>
    <cdr:to>
      <cdr:x>0.68889</cdr:x>
      <cdr:y>0.92343</cdr:y>
    </cdr:to>
    <cdr:sp macro="" textlink="">
      <cdr:nvSpPr>
        <cdr:cNvPr id="4" name="Стрелка: вверх 3">
          <a:extLst xmlns:a="http://schemas.openxmlformats.org/drawingml/2006/main">
            <a:ext uri="{FF2B5EF4-FFF2-40B4-BE49-F238E27FC236}">
              <a16:creationId xmlns:a16="http://schemas.microsoft.com/office/drawing/2014/main" id="{AEF49441-7F74-F7FD-AF96-3E1214A3586F}"/>
            </a:ext>
          </a:extLst>
        </cdr:cNvPr>
        <cdr:cNvSpPr/>
      </cdr:nvSpPr>
      <cdr:spPr>
        <a:xfrm xmlns:a="http://schemas.openxmlformats.org/drawingml/2006/main">
          <a:off x="4652929" y="4136847"/>
          <a:ext cx="916184" cy="122164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FFFF00"/>
              </a:solidFill>
              <a:latin typeface="Calibri" panose="020F0502020204030204" pitchFamily="34" charset="0"/>
            </a:rPr>
            <a:t>320 212,65</a:t>
          </a:r>
        </a:p>
      </cdr:txBody>
    </cdr:sp>
  </cdr:relSizeAnchor>
  <cdr:relSizeAnchor xmlns:cdr="http://schemas.openxmlformats.org/drawingml/2006/chartDrawing">
    <cdr:from>
      <cdr:x>0.5</cdr:x>
      <cdr:y>0</cdr:y>
    </cdr:from>
    <cdr:to>
      <cdr:x>0.61334</cdr:x>
      <cdr:y>0.21053</cdr:y>
    </cdr:to>
    <cdr:sp macro="" textlink="">
      <cdr:nvSpPr>
        <cdr:cNvPr id="5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EB228BCC-892D-61E6-74AD-2D0ABDEC1952}"/>
            </a:ext>
          </a:extLst>
        </cdr:cNvPr>
        <cdr:cNvSpPr/>
      </cdr:nvSpPr>
      <cdr:spPr>
        <a:xfrm xmlns:a="http://schemas.openxmlformats.org/drawingml/2006/main">
          <a:off x="4042109" y="0"/>
          <a:ext cx="916265" cy="122164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4">
            <a:shade val="15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25 226 600,41 </a:t>
          </a:r>
        </a:p>
      </cdr:txBody>
    </cdr:sp>
  </cdr:relSizeAnchor>
  <cdr:relSizeAnchor xmlns:cdr="http://schemas.openxmlformats.org/drawingml/2006/chartDrawing">
    <cdr:from>
      <cdr:x>0.5</cdr:x>
      <cdr:y>0.10668</cdr:y>
    </cdr:from>
    <cdr:to>
      <cdr:x>0.56668</cdr:x>
      <cdr:y>0.15746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6B20901-6C44-FFB7-54FC-7F6B3C5AE724}"/>
            </a:ext>
          </a:extLst>
        </cdr:cNvPr>
        <cdr:cNvSpPr txBox="1"/>
      </cdr:nvSpPr>
      <cdr:spPr>
        <a:xfrm xmlns:a="http://schemas.openxmlformats.org/drawingml/2006/main">
          <a:off x="4042107" y="724205"/>
          <a:ext cx="539043" cy="344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0.8878</cdr:x>
      <cdr:y>0.04499</cdr:y>
    </cdr:from>
    <cdr:to>
      <cdr:x>0.89345</cdr:x>
      <cdr:y>0.05172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8D92CC1-C175-AF70-6576-B48F2D5AE7E8}"/>
            </a:ext>
          </a:extLst>
        </cdr:cNvPr>
        <cdr:cNvSpPr txBox="1"/>
      </cdr:nvSpPr>
      <cdr:spPr>
        <a:xfrm xmlns:a="http://schemas.openxmlformats.org/drawingml/2006/main">
          <a:off x="7177135" y="30541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0.0992</cdr:x>
      <cdr:y>0.10679</cdr:y>
    </cdr:from>
    <cdr:to>
      <cdr:x>0.65429</cdr:x>
      <cdr:y>0.62446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502CEBB1-C275-ABC7-9F1A-3D971E7481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07080" y="610820"/>
          <a:ext cx="5075743" cy="296085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0771-5063-4218-A925-6197401BE2E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2A35-5F99-4ABA-8C41-43EB9F96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4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7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22A35-5F99-4ABA-8C41-43EB9F9619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8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8551480" cy="152705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Информация о ходе исполнения бюджета Ханкайского муниципального округа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за 9 месяцев 202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3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года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6345" y="6024985"/>
            <a:ext cx="3197655" cy="82765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Ханкайского муниципального округа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5F345-5268-6BE9-0D0E-DCC548E6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94E2C5D-6FD4-5143-A0E2-9D43E9CF3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22195"/>
            <a:ext cx="5344675" cy="742316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E73E5-257A-AEEF-7353-CD6991624955}"/>
              </a:ext>
            </a:extLst>
          </p:cNvPr>
          <p:cNvSpPr txBox="1"/>
          <p:nvPr/>
        </p:nvSpPr>
        <p:spPr>
          <a:xfrm>
            <a:off x="3197655" y="2818180"/>
            <a:ext cx="3512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5496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39437DB-839A-8DE9-554A-94BF3139E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80976"/>
              </p:ext>
            </p:extLst>
          </p:nvPr>
        </p:nvGraphicFramePr>
        <p:xfrm>
          <a:off x="1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9E7FFEC7-4975-E663-ECF8-39BAFA611230}"/>
              </a:ext>
            </a:extLst>
          </p:cNvPr>
          <p:cNvSpPr/>
          <p:nvPr/>
        </p:nvSpPr>
        <p:spPr>
          <a:xfrm>
            <a:off x="6251755" y="2360065"/>
            <a:ext cx="1221640" cy="27907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25"/>
            <a:ext cx="91440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9 месяцев 202</a:t>
            </a:r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E6C9-135C-D6E2-B272-4FA001F87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99" y="3614669"/>
            <a:ext cx="3009848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D858AA5-A0E4-7396-78A8-91A17AC26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49347"/>
              </p:ext>
            </p:extLst>
          </p:nvPr>
        </p:nvGraphicFramePr>
        <p:xfrm>
          <a:off x="1059785" y="833016"/>
          <a:ext cx="8084215" cy="602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69490"/>
            <a:ext cx="7329839" cy="458115"/>
          </a:xfrm>
        </p:spPr>
        <p:txBody>
          <a:bodyPr>
            <a:normAutofit fontScale="90000"/>
          </a:bodyPr>
          <a:lstStyle/>
          <a:p>
            <a:pPr algn="l"/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620C24-BA0D-2D79-ABAF-14376CC28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1749245"/>
            <a:ext cx="3918502" cy="2697235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15D1F8A-183D-56EE-58E7-7DC816B84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547557"/>
              </p:ext>
            </p:extLst>
          </p:nvPr>
        </p:nvGraphicFramePr>
        <p:xfrm>
          <a:off x="988006" y="69490"/>
          <a:ext cx="8084215" cy="580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E4211-8BA3-2DCD-393D-859BD455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F81B4CC-E6BD-4D6A-F676-319DBF948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853285"/>
              </p:ext>
            </p:extLst>
          </p:nvPr>
        </p:nvGraphicFramePr>
        <p:xfrm>
          <a:off x="0" y="1138424"/>
          <a:ext cx="9144004" cy="5719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39540">
                  <a:extLst>
                    <a:ext uri="{9D8B030D-6E8A-4147-A177-3AD203B41FA5}">
                      <a16:colId xmlns:a16="http://schemas.microsoft.com/office/drawing/2014/main" val="2366510273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644971114"/>
                    </a:ext>
                  </a:extLst>
                </a:gridCol>
                <a:gridCol w="1501650">
                  <a:extLst>
                    <a:ext uri="{9D8B030D-6E8A-4147-A177-3AD203B41FA5}">
                      <a16:colId xmlns:a16="http://schemas.microsoft.com/office/drawing/2014/main" val="169171027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20865985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3922976986"/>
                    </a:ext>
                  </a:extLst>
                </a:gridCol>
                <a:gridCol w="1823314">
                  <a:extLst>
                    <a:ext uri="{9D8B030D-6E8A-4147-A177-3AD203B41FA5}">
                      <a16:colId xmlns:a16="http://schemas.microsoft.com/office/drawing/2014/main" val="360522618"/>
                    </a:ext>
                  </a:extLst>
                </a:gridCol>
              </a:tblGrid>
              <a:tr h="10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Наименование раздела бюджетной классификации</a:t>
                      </a:r>
                      <a:endParaRPr lang="ru-RU" sz="16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Утвержденные годовые бюджетные назначения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Исполнено за 9 месяцев </a:t>
                      </a:r>
                    </a:p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2023 года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Исполнено за 9 месяцев</a:t>
                      </a:r>
                    </a:p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2022 года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Рост/снижение исполнения 2023 к 2022 г</a:t>
                      </a:r>
                      <a:endParaRPr lang="ru-RU" sz="16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25823344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Общехозяйственные вопросы</a:t>
                      </a:r>
                      <a:endParaRPr lang="ru-RU" sz="16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120 995 218,29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82 029 316,24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88 076 803,47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-6 047 487,23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10036017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Национальная оборона</a:t>
                      </a:r>
                      <a:endParaRPr lang="ru-RU" sz="1600" b="1" i="1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1 994 680,00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1 265 582,61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1 189 929,46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75 653,15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2246041"/>
                  </a:ext>
                </a:extLst>
              </a:tr>
              <a:tr h="757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805 000,00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8 776,20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380 730,40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-371 954,20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8667570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34 662 413,43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10 391 993,37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12 362 901,44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-1 970 908,07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86211148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84 882 856,72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60 154 150,50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91 233 080,13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-31 078 929,63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73363701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515 000,00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9 253,00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53 200,00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-43 947,00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39424077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Образование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649 148 483,56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459 507 647,19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459 171 453,75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336 193,44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9371689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50 680 937,89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34 824 779,73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27 370 092,92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7 454 686,81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00799313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Социальная политика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51 941 746,37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41 544 239,00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28 003 011,52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13 541 227,48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30433752"/>
                  </a:ext>
                </a:extLst>
              </a:tr>
              <a:tr h="322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186 984 927,36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51 271 366,47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11 523 969,09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39 747 397,38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74477151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3 357 000,00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2 517 750,00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2 408 600,00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109 150,00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53694631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Итого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1 185 968 263,62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743 524 854,31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721 773 772,18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21 751 082,13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64884497"/>
                  </a:ext>
                </a:extLst>
              </a:tr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7030A0"/>
                          </a:solidFill>
                          <a:effectLst/>
                        </a:rPr>
                        <a:t>Социальная сфера</a:t>
                      </a:r>
                      <a:endParaRPr lang="ru-RU" sz="1600" b="1" i="1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938 756 095,18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587 148 032,39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526 068 527,28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61 079 505,11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7717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0392A-24AC-7AB8-6B0B-3DA3B037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491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за 9 месяцев 202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8BD3248-44C3-0A2A-8844-B0853C4E4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016074"/>
              </p:ext>
            </p:extLst>
          </p:nvPr>
        </p:nvGraphicFramePr>
        <p:xfrm>
          <a:off x="-9150" y="680312"/>
          <a:ext cx="9153150" cy="617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8BD3248-44C3-0A2A-8844-B0853C4E4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695279"/>
              </p:ext>
            </p:extLst>
          </p:nvPr>
        </p:nvGraphicFramePr>
        <p:xfrm>
          <a:off x="0" y="680312"/>
          <a:ext cx="9153149" cy="610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6EBB8C-EA46-04AB-3798-1FB883E8E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4776632"/>
            <a:ext cx="1679754" cy="209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1D7D6011-8F19-C608-3FFE-49B778D74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623" y="3276295"/>
            <a:ext cx="3049399" cy="3919537"/>
          </a:xfr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E6CFBDA-D689-977F-E5D3-59C7EFA5F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40789"/>
              </p:ext>
            </p:extLst>
          </p:nvPr>
        </p:nvGraphicFramePr>
        <p:xfrm>
          <a:off x="1212490" y="680310"/>
          <a:ext cx="7787954" cy="580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01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092FAF5-D469-2E9C-37F1-E58C64076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199228"/>
              </p:ext>
            </p:extLst>
          </p:nvPr>
        </p:nvGraphicFramePr>
        <p:xfrm>
          <a:off x="1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BA0EF-DD18-C7D4-6321-B8BE09F4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9491"/>
            <a:ext cx="8085131" cy="916230"/>
          </a:xfrm>
        </p:spPr>
        <p:txBody>
          <a:bodyPr/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2560890-CA0B-7A3A-7DBE-E38E48BBD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78581"/>
              </p:ext>
            </p:extLst>
          </p:nvPr>
        </p:nvGraphicFramePr>
        <p:xfrm>
          <a:off x="0" y="1138425"/>
          <a:ext cx="9144000" cy="57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261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88F39-70F3-397B-BDCF-7D9E2609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184BA84-D706-8B72-C82B-09EE020E5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73414"/>
              </p:ext>
            </p:extLst>
          </p:nvPr>
        </p:nvGraphicFramePr>
        <p:xfrm>
          <a:off x="-457200" y="1138425"/>
          <a:ext cx="9601200" cy="594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DBBD755-1A5C-6814-4D88-4F2688D97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50988"/>
              </p:ext>
            </p:extLst>
          </p:nvPr>
        </p:nvGraphicFramePr>
        <p:xfrm>
          <a:off x="0" y="1138426"/>
          <a:ext cx="9153149" cy="57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3209E-3AFF-D45A-A0B0-E3015B4A0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25"/>
            <a:ext cx="1913610" cy="1921295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DBBD755-1A5C-6814-4D88-4F2688D97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397644"/>
              </p:ext>
            </p:extLst>
          </p:nvPr>
        </p:nvGraphicFramePr>
        <p:xfrm>
          <a:off x="-224117" y="69490"/>
          <a:ext cx="93249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320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F6882-4A00-8077-AD72-B499615F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F289D-E168-8663-4A13-DEAFCF0F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73050"/>
            <a:ext cx="3198570" cy="5853113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Непрограммная часть бюджета исполнена на 72,41% годовых бюджетных назначений. В структуре расходов непрограммная часть составляет 11,84% произведенных расходов.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23D05-1483-6C7E-D6F1-5927B020A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8" y="4821933"/>
            <a:ext cx="2443280" cy="2036067"/>
          </a:xfrm>
          <a:prstGeom prst="rect">
            <a:avLst/>
          </a:prstGeom>
        </p:spPr>
      </p:pic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8AD5E6C0-B161-34A3-6882-5901E10C8F31}"/>
              </a:ext>
            </a:extLst>
          </p:cNvPr>
          <p:cNvSpPr/>
          <p:nvPr/>
        </p:nvSpPr>
        <p:spPr>
          <a:xfrm>
            <a:off x="3605844" y="3829350"/>
            <a:ext cx="3503980" cy="1985165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9312CEC2-B50F-859C-7D45-722F96ED3710}"/>
              </a:ext>
            </a:extLst>
          </p:cNvPr>
          <p:cNvSpPr/>
          <p:nvPr/>
        </p:nvSpPr>
        <p:spPr>
          <a:xfrm>
            <a:off x="3983489" y="2665474"/>
            <a:ext cx="2748690" cy="1527051"/>
          </a:xfrm>
          <a:prstGeom prst="flowChartMagneticDisk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contourW="12700" prstMaterial="dkEdge">
            <a:bevelT w="63500" h="25400"/>
            <a:extrusionClr>
              <a:schemeClr val="tx1"/>
            </a:extrusionClr>
            <a:contourClr>
              <a:schemeClr val="tx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B0D9A-A2B8-3B3D-65D9-1E110BA324A0}"/>
              </a:ext>
            </a:extLst>
          </p:cNvPr>
          <p:cNvSpPr txBox="1"/>
          <p:nvPr/>
        </p:nvSpPr>
        <p:spPr>
          <a:xfrm>
            <a:off x="4419295" y="3581705"/>
            <a:ext cx="16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95 449 308,62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0785D-C65A-A508-3B0C-69382D0EBEFE}"/>
              </a:ext>
            </a:extLst>
          </p:cNvPr>
          <p:cNvSpPr txBox="1"/>
          <p:nvPr/>
        </p:nvSpPr>
        <p:spPr>
          <a:xfrm>
            <a:off x="4419295" y="5108756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626 324 463,56</a:t>
            </a:r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EDF692CD-7D80-53C3-A046-ED10C016B441}"/>
              </a:ext>
            </a:extLst>
          </p:cNvPr>
          <p:cNvSpPr/>
          <p:nvPr/>
        </p:nvSpPr>
        <p:spPr>
          <a:xfrm rot="1081525">
            <a:off x="6658319" y="1418260"/>
            <a:ext cx="1444782" cy="123296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7FD8-8434-ED1F-FD74-303E09228E61}"/>
              </a:ext>
            </a:extLst>
          </p:cNvPr>
          <p:cNvSpPr txBox="1"/>
          <p:nvPr/>
        </p:nvSpPr>
        <p:spPr>
          <a:xfrm>
            <a:off x="7015279" y="1829742"/>
            <a:ext cx="7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11,8%</a:t>
            </a:r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:a16="http://schemas.microsoft.com/office/drawing/2014/main" id="{C5362E6C-FB30-0893-AF8B-3BC92D2048BF}"/>
              </a:ext>
            </a:extLst>
          </p:cNvPr>
          <p:cNvSpPr/>
          <p:nvPr/>
        </p:nvSpPr>
        <p:spPr>
          <a:xfrm rot="1523767">
            <a:off x="7005233" y="3057492"/>
            <a:ext cx="1636379" cy="129607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14E84-5DF9-76DD-F0AC-9133FF102C4A}"/>
              </a:ext>
            </a:extLst>
          </p:cNvPr>
          <p:cNvSpPr txBox="1"/>
          <p:nvPr/>
        </p:nvSpPr>
        <p:spPr>
          <a:xfrm>
            <a:off x="7460854" y="3517702"/>
            <a:ext cx="7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88,2%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E43C176-71F9-6014-7396-E9CDFA0AA93B}"/>
              </a:ext>
            </a:extLst>
          </p:cNvPr>
          <p:cNvSpPr/>
          <p:nvPr/>
        </p:nvSpPr>
        <p:spPr>
          <a:xfrm>
            <a:off x="2828971" y="6177690"/>
            <a:ext cx="215979" cy="1527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F0ABF1-6DAF-FD30-082B-E43AB7343E43}"/>
              </a:ext>
            </a:extLst>
          </p:cNvPr>
          <p:cNvSpPr txBox="1"/>
          <p:nvPr/>
        </p:nvSpPr>
        <p:spPr>
          <a:xfrm>
            <a:off x="3047606" y="6062160"/>
            <a:ext cx="353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Непрограммные расходы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25E0CDA-EE47-FD01-23F6-A841B83B3D0E}"/>
              </a:ext>
            </a:extLst>
          </p:cNvPr>
          <p:cNvSpPr/>
          <p:nvPr/>
        </p:nvSpPr>
        <p:spPr>
          <a:xfrm>
            <a:off x="2892245" y="6635805"/>
            <a:ext cx="215979" cy="1527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BC220-D35C-28D5-C561-85C84A08EBFC}"/>
              </a:ext>
            </a:extLst>
          </p:cNvPr>
          <p:cNvSpPr txBox="1"/>
          <p:nvPr/>
        </p:nvSpPr>
        <p:spPr>
          <a:xfrm>
            <a:off x="3131394" y="6494471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Программные расходы</a:t>
            </a:r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098D8104-C081-7E7D-C654-57F3E747C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91" y="280740"/>
            <a:ext cx="1586874" cy="1763193"/>
          </a:xfrm>
        </p:spPr>
      </p:pic>
    </p:spTree>
    <p:extLst>
      <p:ext uri="{BB962C8B-B14F-4D97-AF65-F5344CB8AC3E}">
        <p14:creationId xmlns:p14="http://schemas.microsoft.com/office/powerpoint/2010/main" val="3586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F5F72-EBAA-3AED-81B2-91C0C9DE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680310"/>
            <a:ext cx="91440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на 01.10.2023 года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46AE53A-0EEB-F74F-0F32-68D07921E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02468"/>
              </p:ext>
            </p:extLst>
          </p:nvPr>
        </p:nvGraphicFramePr>
        <p:xfrm>
          <a:off x="-9151" y="1138426"/>
          <a:ext cx="9143999" cy="57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9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EAADF"/>
    </a:accent1>
    <a:accent2>
      <a:srgbClr val="EA726F"/>
    </a:accent2>
    <a:accent3>
      <a:srgbClr val="A9D774"/>
    </a:accent3>
    <a:accent4>
      <a:srgbClr val="A78BC9"/>
    </a:accent4>
    <a:accent5>
      <a:srgbClr val="78CBE1"/>
    </a:accent5>
    <a:accent6>
      <a:srgbClr val="FCBF8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mpd="sng" algn="ctr">
        <a:solidFill>
          <a:schemeClr val="phClr">
            <a:shade val="95000"/>
            <a:satMod val="105000"/>
          </a:schemeClr>
        </a:solidFill>
        <a:prstDash val="solid"/>
      </a:ln>
      <a:ln w="25400" cmpd="sng" algn="ctr">
        <a:solidFill>
          <a:schemeClr val="phClr"/>
        </a:solidFill>
        <a:prstDash val="solid"/>
      </a:ln>
      <a:ln w="38100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EAADF"/>
    </a:accent1>
    <a:accent2>
      <a:srgbClr val="EA726F"/>
    </a:accent2>
    <a:accent3>
      <a:srgbClr val="A9D774"/>
    </a:accent3>
    <a:accent4>
      <a:srgbClr val="A78BC9"/>
    </a:accent4>
    <a:accent5>
      <a:srgbClr val="78CBE1"/>
    </a:accent5>
    <a:accent6>
      <a:srgbClr val="FCBF8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mpd="sng" algn="ctr">
        <a:solidFill>
          <a:schemeClr val="phClr">
            <a:shade val="95000"/>
            <a:satMod val="105000"/>
          </a:schemeClr>
        </a:solidFill>
        <a:prstDash val="solid"/>
      </a:ln>
      <a:ln w="25400" cmpd="sng" algn="ctr">
        <a:solidFill>
          <a:schemeClr val="phClr"/>
        </a:solidFill>
        <a:prstDash val="solid"/>
      </a:ln>
      <a:ln w="38100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7EAADF"/>
    </a:accent1>
    <a:accent2>
      <a:srgbClr val="EA726F"/>
    </a:accent2>
    <a:accent3>
      <a:srgbClr val="A9D774"/>
    </a:accent3>
    <a:accent4>
      <a:srgbClr val="A78BC9"/>
    </a:accent4>
    <a:accent5>
      <a:srgbClr val="78CBE1"/>
    </a:accent5>
    <a:accent6>
      <a:srgbClr val="FCBF8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mpd="sng" algn="ctr">
        <a:solidFill>
          <a:schemeClr val="phClr">
            <a:shade val="95000"/>
            <a:satMod val="105000"/>
          </a:schemeClr>
        </a:solidFill>
        <a:prstDash val="solid"/>
      </a:ln>
      <a:ln w="25400" cmpd="sng" algn="ctr">
        <a:solidFill>
          <a:schemeClr val="phClr"/>
        </a:solidFill>
        <a:prstDash val="solid"/>
      </a:ln>
      <a:ln w="38100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388</Words>
  <Application>Microsoft Office PowerPoint</Application>
  <PresentationFormat>Экран (4:3)</PresentationFormat>
  <Paragraphs>132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Monotype Corsiva</vt:lpstr>
      <vt:lpstr>Times New Roman</vt:lpstr>
      <vt:lpstr>Office Theme</vt:lpstr>
      <vt:lpstr>Информация о ходе исполнения бюджета Ханкайского муниципального округа  за 9 месяцев 2023 года</vt:lpstr>
      <vt:lpstr>Исполнение доходов за 9 месяцев 2023</vt:lpstr>
      <vt:lpstr>Презентация PowerPoint</vt:lpstr>
      <vt:lpstr>Презентация PowerPoint</vt:lpstr>
      <vt:lpstr>Расходы бюджета за 9 месяцев 2023 года</vt:lpstr>
      <vt:lpstr>Презентация PowerPoint</vt:lpstr>
      <vt:lpstr>Презентация PowerPoint</vt:lpstr>
      <vt:lpstr>Презентация PowerPoint</vt:lpstr>
      <vt:lpstr>Исполнение бюджета на 01.10.2023 года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Филаткина Юлия Федоровна</cp:lastModifiedBy>
  <cp:revision>54</cp:revision>
  <dcterms:created xsi:type="dcterms:W3CDTF">2013-08-21T19:17:07Z</dcterms:created>
  <dcterms:modified xsi:type="dcterms:W3CDTF">2023-10-29T23:43:56Z</dcterms:modified>
</cp:coreProperties>
</file>