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sldIdLst>
    <p:sldId id="315" r:id="rId2"/>
    <p:sldId id="316" r:id="rId3"/>
    <p:sldId id="257" r:id="rId4"/>
    <p:sldId id="258" r:id="rId5"/>
    <p:sldId id="302" r:id="rId6"/>
    <p:sldId id="260" r:id="rId7"/>
    <p:sldId id="265" r:id="rId8"/>
    <p:sldId id="266" r:id="rId9"/>
    <p:sldId id="267" r:id="rId10"/>
    <p:sldId id="269" r:id="rId11"/>
    <p:sldId id="306" r:id="rId12"/>
    <p:sldId id="271" r:id="rId13"/>
    <p:sldId id="308" r:id="rId14"/>
    <p:sldId id="311" r:id="rId15"/>
    <p:sldId id="273" r:id="rId16"/>
    <p:sldId id="275" r:id="rId17"/>
    <p:sldId id="276" r:id="rId18"/>
    <p:sldId id="303" r:id="rId19"/>
    <p:sldId id="293" r:id="rId20"/>
    <p:sldId id="313" r:id="rId21"/>
    <p:sldId id="314" r:id="rId22"/>
    <p:sldId id="296" r:id="rId23"/>
    <p:sldId id="312" r:id="rId24"/>
    <p:sldId id="318" r:id="rId25"/>
    <p:sldId id="317" r:id="rId26"/>
    <p:sldId id="301" r:id="rId27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18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2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771" autoAdjust="0"/>
  </p:normalViewPr>
  <p:slideViewPr>
    <p:cSldViewPr snapToGrid="0">
      <p:cViewPr>
        <p:scale>
          <a:sx n="119" d="100"/>
          <a:sy n="119" d="100"/>
        </p:scale>
        <p:origin x="-216" y="174"/>
      </p:cViewPr>
      <p:guideLst>
        <p:guide orient="horz" pos="618"/>
        <p:guide orient="horz" pos="2260"/>
        <p:guide orient="horz" pos="23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85161854768154"/>
          <c:y val="2.8252405949256341E-2"/>
          <c:w val="0.58155810728803492"/>
          <c:h val="0.83449246336604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Лист1!$B$18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Лист1!$A$19:$A$22</c:f>
              <c:strCache>
                <c:ptCount val="2"/>
                <c:pt idx="0">
                  <c:v>План (уточненный)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Лист1!$B$19:$B$22</c:f>
              <c:numCache>
                <c:formatCode>General</c:formatCode>
                <c:ptCount val="4"/>
                <c:pt idx="0" formatCode="0.000">
                  <c:v>975360.37699999998</c:v>
                </c:pt>
                <c:pt idx="1">
                  <c:v>958385.20900000003</c:v>
                </c:pt>
              </c:numCache>
            </c:numRef>
          </c:val>
        </c:ser>
        <c:ser>
          <c:idx val="1"/>
          <c:order val="1"/>
          <c:tx>
            <c:strRef>
              <c:f>Лист1!$C$18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667523238572532E-2"/>
                  <c:y val="0.23514853394764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632390436542393E-2"/>
                  <c:y val="0.19595711162303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632390436542393E-2"/>
                  <c:y val="0.24298681841256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702656040602588E-2"/>
                  <c:y val="0.12933169367120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Лист1!$A$19:$A$22</c:f>
              <c:strCache>
                <c:ptCount val="2"/>
                <c:pt idx="0">
                  <c:v>План (уточненный)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Лист1!$C$19:$C$22</c:f>
              <c:numCache>
                <c:formatCode>General</c:formatCode>
                <c:ptCount val="4"/>
                <c:pt idx="0">
                  <c:v>1008998.9449999999</c:v>
                </c:pt>
                <c:pt idx="1">
                  <c:v>988413.09499999997</c:v>
                </c:pt>
              </c:numCache>
            </c:numRef>
          </c:val>
        </c:ser>
        <c:ser>
          <c:idx val="2"/>
          <c:order val="2"/>
          <c:tx>
            <c:strRef>
              <c:f>Лист1!$D$18</c:f>
              <c:strCache>
                <c:ptCount val="1"/>
                <c:pt idx="0">
                  <c:v>Деффицит/проффицит</c:v>
                </c:pt>
              </c:strCache>
            </c:strRef>
          </c:tx>
          <c:invertIfNegative val="0"/>
          <c:cat>
            <c:strRef>
              <c:f>Лист1!$A$19:$A$22</c:f>
              <c:strCache>
                <c:ptCount val="2"/>
                <c:pt idx="0">
                  <c:v>План (уточненный)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Лист1!$D$19:$D$22</c:f>
              <c:numCache>
                <c:formatCode>0.000</c:formatCode>
                <c:ptCount val="4"/>
                <c:pt idx="0" formatCode="General">
                  <c:v>-33638.567999999999</c:v>
                </c:pt>
                <c:pt idx="1">
                  <c:v>-30027.884999999998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05664"/>
        <c:axId val="31907200"/>
      </c:barChart>
      <c:catAx>
        <c:axId val="3190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907200"/>
        <c:crosses val="autoZero"/>
        <c:auto val="1"/>
        <c:lblAlgn val="ctr"/>
        <c:lblOffset val="100"/>
        <c:noMultiLvlLbl val="0"/>
      </c:catAx>
      <c:valAx>
        <c:axId val="31907200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31905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530149851475373"/>
          <c:y val="0.86376495341541415"/>
          <c:w val="0.23026405928229679"/>
          <c:h val="0.1325522227194562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2022 год 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3763668799212596"/>
          <c:y val="7.550378688792452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62500000000003E-2"/>
          <c:y val="0.16848314292136177"/>
          <c:w val="0.84062499999999996"/>
          <c:h val="0.7565976156375879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121282545392617E-2"/>
          <c:y val="1.9860890226695321E-2"/>
          <c:w val="0.56166797430511695"/>
          <c:h val="0.84261329768886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Налоговые, неналоговые поступления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2"/>
                <c:pt idx="0">
                  <c:v>План 2021 года (уточненный)</c:v>
                </c:pt>
                <c:pt idx="1">
                  <c:v>Фактическое исполнение 2021 года</c:v>
                </c:pt>
              </c:strCache>
            </c:strRef>
          </c:cat>
          <c:val>
            <c:numRef>
              <c:f>Лист1!$B$3:$B$6</c:f>
              <c:numCache>
                <c:formatCode>_-* #,##0.000\ _₽_-;\-* #,##0.000\ _₽_-;_-* "-"??\ _₽_-;_-@_-</c:formatCode>
                <c:ptCount val="4"/>
                <c:pt idx="0">
                  <c:v>328635.50099999999</c:v>
                </c:pt>
                <c:pt idx="1">
                  <c:v>331537.95799999998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0224691229374882E-3"/>
                  <c:y val="-0.1135004799193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56172807343259E-3"/>
                  <c:y val="-0.10215043192741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13500479919352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2"/>
                <c:pt idx="0">
                  <c:v>План 2021 года (уточненный)</c:v>
                </c:pt>
                <c:pt idx="1">
                  <c:v>Фактическое исполнение 2021 года</c:v>
                </c:pt>
              </c:strCache>
            </c:strRef>
          </c:cat>
          <c:val>
            <c:numRef>
              <c:f>Лист1!$C$3:$C$6</c:f>
              <c:numCache>
                <c:formatCode>_-* #,##0.000\ _₽_-;\-* #,##0.000\ _₽_-;_-* "-"??\ _₽_-;_-@_-</c:formatCode>
                <c:ptCount val="4"/>
                <c:pt idx="0">
                  <c:v>646724.87600000005</c:v>
                </c:pt>
                <c:pt idx="1">
                  <c:v>626847.25100000005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96512"/>
        <c:axId val="32898048"/>
      </c:barChart>
      <c:catAx>
        <c:axId val="32896512"/>
        <c:scaling>
          <c:orientation val="minMax"/>
        </c:scaling>
        <c:delete val="0"/>
        <c:axPos val="b"/>
        <c:majorTickMark val="out"/>
        <c:minorTickMark val="none"/>
        <c:tickLblPos val="nextTo"/>
        <c:crossAx val="32898048"/>
        <c:crosses val="autoZero"/>
        <c:auto val="1"/>
        <c:lblAlgn val="ctr"/>
        <c:lblOffset val="100"/>
        <c:noMultiLvlLbl val="0"/>
      </c:catAx>
      <c:valAx>
        <c:axId val="32898048"/>
        <c:scaling>
          <c:orientation val="minMax"/>
        </c:scaling>
        <c:delete val="0"/>
        <c:axPos val="l"/>
        <c:majorGridlines/>
        <c:numFmt formatCode="_-* #,##0.000\ _₽_-;\-* #,##0.000\ _₽_-;_-* &quot;-&quot;??\ _₽_-;_-@_-" sourceLinked="1"/>
        <c:majorTickMark val="out"/>
        <c:minorTickMark val="none"/>
        <c:tickLblPos val="nextTo"/>
        <c:crossAx val="32896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 (2)'!$B$2</c:f>
              <c:strCache>
                <c:ptCount val="1"/>
                <c:pt idx="0">
                  <c:v>План 2021 год (уточненный): 328 635,501</c:v>
                </c:pt>
              </c:strCache>
            </c:strRef>
          </c:tx>
          <c:invertIfNegative val="0"/>
          <c:cat>
            <c:strRef>
              <c:f>'Лист1 (2)'!$A$3:$A$10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Специальные налоговые режимы</c:v>
                </c:pt>
                <c:pt idx="3">
                  <c:v>Имущественные налоги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Иные доходы</c:v>
                </c:pt>
              </c:strCache>
            </c:strRef>
          </c:cat>
          <c:val>
            <c:numRef>
              <c:f>'Лист1 (2)'!$B$3:$B$10</c:f>
              <c:numCache>
                <c:formatCode>#,##0.000</c:formatCode>
                <c:ptCount val="8"/>
                <c:pt idx="0">
                  <c:v>248865.52299999999</c:v>
                </c:pt>
                <c:pt idx="1">
                  <c:v>10961</c:v>
                </c:pt>
                <c:pt idx="2">
                  <c:v>12428</c:v>
                </c:pt>
                <c:pt idx="3">
                  <c:v>30400</c:v>
                </c:pt>
                <c:pt idx="4">
                  <c:v>2600</c:v>
                </c:pt>
                <c:pt idx="5">
                  <c:v>16705</c:v>
                </c:pt>
                <c:pt idx="6">
                  <c:v>4178.6779999999999</c:v>
                </c:pt>
                <c:pt idx="7">
                  <c:v>2497.3000000000002</c:v>
                </c:pt>
              </c:numCache>
            </c:numRef>
          </c:val>
        </c:ser>
        <c:ser>
          <c:idx val="1"/>
          <c:order val="1"/>
          <c:tx>
            <c:strRef>
              <c:f>'Лист1 (2)'!$C$2</c:f>
              <c:strCache>
                <c:ptCount val="1"/>
                <c:pt idx="0">
                  <c:v>Фактическое исполнение 2021 год: 331 537,958</c:v>
                </c:pt>
              </c:strCache>
            </c:strRef>
          </c:tx>
          <c:invertIfNegative val="0"/>
          <c:cat>
            <c:strRef>
              <c:f>'Лист1 (2)'!$A$3:$A$10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Специальные налоговые режимы</c:v>
                </c:pt>
                <c:pt idx="3">
                  <c:v>Имущественные налоги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Иные доходы</c:v>
                </c:pt>
              </c:strCache>
            </c:strRef>
          </c:cat>
          <c:val>
            <c:numRef>
              <c:f>'Лист1 (2)'!$C$3:$C$10</c:f>
              <c:numCache>
                <c:formatCode>#,##0.000</c:formatCode>
                <c:ptCount val="8"/>
                <c:pt idx="0">
                  <c:v>251588.753</c:v>
                </c:pt>
                <c:pt idx="1">
                  <c:v>11172.414000000001</c:v>
                </c:pt>
                <c:pt idx="2">
                  <c:v>11045.414000000001</c:v>
                </c:pt>
                <c:pt idx="3">
                  <c:v>31391.957999999999</c:v>
                </c:pt>
                <c:pt idx="4">
                  <c:v>2484.1489999999999</c:v>
                </c:pt>
                <c:pt idx="5">
                  <c:v>17671.237000000001</c:v>
                </c:pt>
                <c:pt idx="6">
                  <c:v>4220.6679999999997</c:v>
                </c:pt>
                <c:pt idx="7">
                  <c:v>1963.365</c:v>
                </c:pt>
              </c:numCache>
            </c:numRef>
          </c:val>
        </c:ser>
        <c:ser>
          <c:idx val="2"/>
          <c:order val="2"/>
          <c:tx>
            <c:strRef>
              <c:f>'Лист1 (2)'!#ССЫЛКА!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'Лист1 (2)'!$A$3:$A$10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Специальные налоговые режимы</c:v>
                </c:pt>
                <c:pt idx="3">
                  <c:v>Имущественные налоги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Иные доходы</c:v>
                </c:pt>
              </c:strCache>
            </c:strRef>
          </c:cat>
          <c:val>
            <c:numRef>
              <c:f>'Лист1 (2)'!#ССЫЛКА!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'Лист1 (2)'!#ССЫЛКА!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'Лист1 (2)'!$A$3:$A$10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Специальные налоговые режимы</c:v>
                </c:pt>
                <c:pt idx="3">
                  <c:v>Имущественные налоги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Иные доходы</c:v>
                </c:pt>
              </c:strCache>
            </c:strRef>
          </c:cat>
          <c:val>
            <c:numRef>
              <c:f>'Лист1 (2)'!#ССЫЛКА!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33952"/>
        <c:axId val="37560320"/>
      </c:barChart>
      <c:catAx>
        <c:axId val="37533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37560320"/>
        <c:crosses val="autoZero"/>
        <c:auto val="1"/>
        <c:lblAlgn val="ctr"/>
        <c:lblOffset val="100"/>
        <c:noMultiLvlLbl val="0"/>
      </c:catAx>
      <c:valAx>
        <c:axId val="37560320"/>
        <c:scaling>
          <c:orientation val="minMax"/>
        </c:scaling>
        <c:delete val="0"/>
        <c:axPos val="l"/>
        <c:majorGridlines/>
        <c:numFmt formatCode="#,##0.000" sourceLinked="1"/>
        <c:majorTickMark val="none"/>
        <c:minorTickMark val="none"/>
        <c:tickLblPos val="nextTo"/>
        <c:crossAx val="375339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Дотации бюджетам бюджетной системы Российской Федерации</c:v>
                </c:pt>
              </c:strCache>
            </c:strRef>
          </c:tx>
          <c:invertIfNegative val="0"/>
          <c:cat>
            <c:strRef>
              <c:f>Лист1!$B$3:$C$3</c:f>
              <c:strCache>
                <c:ptCount val="2"/>
                <c:pt idx="0">
                  <c:v>План 2021 год (уточненный):           646 724,876</c:v>
                </c:pt>
                <c:pt idx="1">
                  <c:v>Фактическое исполнение 2021 год:           626 847,251</c:v>
                </c:pt>
              </c:strCache>
            </c:strRef>
          </c:cat>
          <c:val>
            <c:numRef>
              <c:f>Лист1!$B$4:$C$4</c:f>
              <c:numCache>
                <c:formatCode>#,##0.000</c:formatCode>
                <c:ptCount val="2"/>
                <c:pt idx="0">
                  <c:v>65440.18</c:v>
                </c:pt>
                <c:pt idx="1">
                  <c:v>65440.18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Субсидии бюджетам бюджетной системы Российской Федерации (межбюджетные субсидии)</c:v>
                </c:pt>
              </c:strCache>
            </c:strRef>
          </c:tx>
          <c:invertIfNegative val="0"/>
          <c:cat>
            <c:strRef>
              <c:f>Лист1!$B$3:$C$3</c:f>
              <c:strCache>
                <c:ptCount val="2"/>
                <c:pt idx="0">
                  <c:v>План 2021 год (уточненный):           646 724,876</c:v>
                </c:pt>
                <c:pt idx="1">
                  <c:v>Фактическое исполнение 2021 год:           626 847,251</c:v>
                </c:pt>
              </c:strCache>
            </c:strRef>
          </c:cat>
          <c:val>
            <c:numRef>
              <c:f>Лист1!$B$5:$C$5</c:f>
              <c:numCache>
                <c:formatCode>#,##0.000</c:formatCode>
                <c:ptCount val="2"/>
                <c:pt idx="0">
                  <c:v>186109.929</c:v>
                </c:pt>
                <c:pt idx="1">
                  <c:v>184964.527</c:v>
                </c:pt>
              </c:numCache>
            </c:numRef>
          </c:val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Субвенции бюджетам бюджетной системы Российской Федерации</c:v>
                </c:pt>
              </c:strCache>
            </c:strRef>
          </c:tx>
          <c:invertIfNegative val="0"/>
          <c:cat>
            <c:strRef>
              <c:f>Лист1!$B$3:$C$3</c:f>
              <c:strCache>
                <c:ptCount val="2"/>
                <c:pt idx="0">
                  <c:v>План 2021 год (уточненный):           646 724,876</c:v>
                </c:pt>
                <c:pt idx="1">
                  <c:v>Фактическое исполнение 2021 год:           626 847,251</c:v>
                </c:pt>
              </c:strCache>
            </c:strRef>
          </c:cat>
          <c:val>
            <c:numRef>
              <c:f>Лист1!$B$6:$C$6</c:f>
              <c:numCache>
                <c:formatCode>#,##0.000</c:formatCode>
                <c:ptCount val="2"/>
                <c:pt idx="0">
                  <c:v>374582.76699999999</c:v>
                </c:pt>
                <c:pt idx="1">
                  <c:v>368684.864</c:v>
                </c:pt>
              </c:numCache>
            </c:numRef>
          </c:val>
        </c:ser>
        <c:ser>
          <c:idx val="3"/>
          <c:order val="3"/>
          <c:tx>
            <c:strRef>
              <c:f>Лист1!$A$7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Лист1!$B$3:$C$3</c:f>
              <c:strCache>
                <c:ptCount val="2"/>
                <c:pt idx="0">
                  <c:v>План 2021 год (уточненный):           646 724,876</c:v>
                </c:pt>
                <c:pt idx="1">
                  <c:v>Фактическое исполнение 2021 год:           626 847,251</c:v>
                </c:pt>
              </c:strCache>
            </c:strRef>
          </c:cat>
          <c:val>
            <c:numRef>
              <c:f>Лист1!$B$7:$C$7</c:f>
              <c:numCache>
                <c:formatCode>#,##0.000</c:formatCode>
                <c:ptCount val="2"/>
                <c:pt idx="0">
                  <c:v>20592</c:v>
                </c:pt>
                <c:pt idx="1">
                  <c:v>19603.027999999998</c:v>
                </c:pt>
              </c:numCache>
            </c:numRef>
          </c:val>
        </c:ser>
        <c:ser>
          <c:idx val="4"/>
          <c:order val="4"/>
          <c:tx>
            <c:strRef>
              <c:f>Лист1!$A$8</c:f>
              <c:strCache>
                <c:ptCount val="1"/>
                <c:pt idx="0">
                  <c:v>Возврат остатков субсидий, субвенций и иных межбюджетных трансфертов, имеющих целевое назначение, прошлых лет</c:v>
                </c:pt>
              </c:strCache>
            </c:strRef>
          </c:tx>
          <c:invertIfNegative val="0"/>
          <c:cat>
            <c:strRef>
              <c:f>Лист1!$B$3:$C$3</c:f>
              <c:strCache>
                <c:ptCount val="2"/>
                <c:pt idx="0">
                  <c:v>План 2021 год (уточненный):           646 724,876</c:v>
                </c:pt>
                <c:pt idx="1">
                  <c:v>Фактическое исполнение 2021 год:           626 847,251</c:v>
                </c:pt>
              </c:strCache>
            </c:strRef>
          </c:cat>
          <c:val>
            <c:numRef>
              <c:f>Лист1!$B$8:$C$8</c:f>
              <c:numCache>
                <c:formatCode>#,##0.000</c:formatCode>
                <c:ptCount val="2"/>
                <c:pt idx="0">
                  <c:v>0</c:v>
                </c:pt>
                <c:pt idx="1">
                  <c:v>-11845.348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99168"/>
        <c:axId val="43021440"/>
      </c:barChart>
      <c:catAx>
        <c:axId val="42999168"/>
        <c:scaling>
          <c:orientation val="minMax"/>
        </c:scaling>
        <c:delete val="0"/>
        <c:axPos val="b"/>
        <c:majorTickMark val="none"/>
        <c:minorTickMark val="none"/>
        <c:tickLblPos val="nextTo"/>
        <c:crossAx val="43021440"/>
        <c:crosses val="autoZero"/>
        <c:auto val="1"/>
        <c:lblAlgn val="ctr"/>
        <c:lblOffset val="100"/>
        <c:noMultiLvlLbl val="0"/>
      </c:catAx>
      <c:valAx>
        <c:axId val="43021440"/>
        <c:scaling>
          <c:orientation val="minMax"/>
        </c:scaling>
        <c:delete val="0"/>
        <c:axPos val="l"/>
        <c:majorGridlines/>
        <c:numFmt formatCode="#,##0.000" sourceLinked="1"/>
        <c:majorTickMark val="none"/>
        <c:minorTickMark val="none"/>
        <c:tickLblPos val="nextTo"/>
        <c:crossAx val="42999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5791860272075E-3"/>
          <c:y val="3.8385826771653541E-4"/>
          <c:w val="0.96274241930246718"/>
          <c:h val="0.72159922717993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PowerPoint]прил 15 (3)'!$B$1</c:f>
              <c:strCache>
                <c:ptCount val="1"/>
                <c:pt idx="0">
                  <c:v>План 2021 года (уточненный)</c:v>
                </c:pt>
              </c:strCache>
            </c:strRef>
          </c:tx>
          <c:invertIfNegative val="0"/>
          <c:cat>
            <c:strRef>
              <c:f>'[Диаграмма в Microsoft PowerPoint]прил 15 (3)'!$A$2:$A$4</c:f>
              <c:strCache>
                <c:ptCount val="3"/>
                <c:pt idx="0">
                  <c:v>Программные </c:v>
                </c:pt>
                <c:pt idx="1">
                  <c:v>Непрограммные </c:v>
                </c:pt>
                <c:pt idx="2">
                  <c:v>Расходы всего:</c:v>
                </c:pt>
              </c:strCache>
            </c:strRef>
          </c:cat>
          <c:val>
            <c:numRef>
              <c:f>'[Диаграмма в Microsoft PowerPoint]прил 15 (3)'!$B$2:$B$4</c:f>
              <c:numCache>
                <c:formatCode>_-* #,##0.000\ _₽_-;\-* #,##0.000\ _₽_-;_-* "-"??\ _₽_-;_-@_-</c:formatCode>
                <c:ptCount val="3"/>
                <c:pt idx="0" formatCode="#,##0.000_ ;\-#,##0.000\ ">
                  <c:v>872466.66700000002</c:v>
                </c:pt>
                <c:pt idx="1">
                  <c:v>136532.27799999999</c:v>
                </c:pt>
                <c:pt idx="2" formatCode="_-* #,##0.000\ _₽_-;\-* #,##0.000\ _₽_-;_-* &quot;-&quot;???\ _₽_-;_-@_-">
                  <c:v>1008998.9449999999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PowerPoint]прил 15 (3)'!$C$1</c:f>
              <c:strCache>
                <c:ptCount val="1"/>
                <c:pt idx="0">
                  <c:v>Фактическое исполнение 2021 года</c:v>
                </c:pt>
              </c:strCache>
            </c:strRef>
          </c:tx>
          <c:invertIfNegative val="0"/>
          <c:cat>
            <c:strRef>
              <c:f>'[Диаграмма в Microsoft PowerPoint]прил 15 (3)'!$A$2:$A$4</c:f>
              <c:strCache>
                <c:ptCount val="3"/>
                <c:pt idx="0">
                  <c:v>Программные </c:v>
                </c:pt>
                <c:pt idx="1">
                  <c:v>Непрограммные </c:v>
                </c:pt>
                <c:pt idx="2">
                  <c:v>Расходы всего:</c:v>
                </c:pt>
              </c:strCache>
            </c:strRef>
          </c:cat>
          <c:val>
            <c:numRef>
              <c:f>'[Диаграмма в Microsoft PowerPoint]прил 15 (3)'!$C$2:$C$4</c:f>
              <c:numCache>
                <c:formatCode>_-* #,##0.000\ _₽_-;\-* #,##0.000\ _₽_-;_-* "-"??\ _₽_-;_-@_-</c:formatCode>
                <c:ptCount val="3"/>
                <c:pt idx="0" formatCode="#,##0.000_ ;\-#,##0.000\ ">
                  <c:v>859469.31200000003</c:v>
                </c:pt>
                <c:pt idx="1">
                  <c:v>128943.783</c:v>
                </c:pt>
                <c:pt idx="2" formatCode="_-* #,##0.000\ _₽_-;\-* #,##0.000\ _₽_-;_-* &quot;-&quot;???\ _₽_-;_-@_-">
                  <c:v>988413.09499999997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6500096"/>
        <c:axId val="106501632"/>
      </c:barChart>
      <c:catAx>
        <c:axId val="1065000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6501632"/>
        <c:crosses val="autoZero"/>
        <c:auto val="1"/>
        <c:lblAlgn val="ctr"/>
        <c:lblOffset val="100"/>
        <c:noMultiLvlLbl val="0"/>
      </c:catAx>
      <c:valAx>
        <c:axId val="106501632"/>
        <c:scaling>
          <c:orientation val="minMax"/>
        </c:scaling>
        <c:delete val="1"/>
        <c:axPos val="l"/>
        <c:numFmt formatCode="#,##0.000_ ;\-#,##0.000\ " sourceLinked="1"/>
        <c:majorTickMark val="none"/>
        <c:minorTickMark val="none"/>
        <c:tickLblPos val="nextTo"/>
        <c:crossAx val="10650009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 (2)'!$B$2</c:f>
              <c:strCache>
                <c:ptCount val="1"/>
                <c:pt idx="0">
                  <c:v>План 2021 года (уточненный)</c:v>
                </c:pt>
              </c:strCache>
            </c:strRef>
          </c:tx>
          <c:invertIfNegative val="0"/>
          <c:cat>
            <c:strRef>
              <c:f>'Лист1 (2)'!$A$3:$A$13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'Лист1 (2)'!$B$3:$B$13</c:f>
              <c:numCache>
                <c:formatCode>#,##0.000</c:formatCode>
                <c:ptCount val="11"/>
                <c:pt idx="0">
                  <c:v>114730.6</c:v>
                </c:pt>
                <c:pt idx="1">
                  <c:v>1480.973</c:v>
                </c:pt>
                <c:pt idx="2">
                  <c:v>11670.349</c:v>
                </c:pt>
                <c:pt idx="3">
                  <c:v>47813.362999999998</c:v>
                </c:pt>
                <c:pt idx="4">
                  <c:v>189616.96</c:v>
                </c:pt>
                <c:pt idx="5">
                  <c:v>515</c:v>
                </c:pt>
                <c:pt idx="6">
                  <c:v>557874.08799999999</c:v>
                </c:pt>
                <c:pt idx="7">
                  <c:v>33822.841999999997</c:v>
                </c:pt>
                <c:pt idx="8">
                  <c:v>44017.942999999999</c:v>
                </c:pt>
                <c:pt idx="9">
                  <c:v>4894.8280000000004</c:v>
                </c:pt>
                <c:pt idx="10">
                  <c:v>2562</c:v>
                </c:pt>
              </c:numCache>
            </c:numRef>
          </c:val>
        </c:ser>
        <c:ser>
          <c:idx val="1"/>
          <c:order val="1"/>
          <c:tx>
            <c:strRef>
              <c:f>'Лист1 (2)'!$C$2</c:f>
              <c:strCache>
                <c:ptCount val="1"/>
                <c:pt idx="0">
                  <c:v>Фактическое исполнение 2021 года</c:v>
                </c:pt>
              </c:strCache>
            </c:strRef>
          </c:tx>
          <c:invertIfNegative val="0"/>
          <c:cat>
            <c:strRef>
              <c:f>'Лист1 (2)'!$A$3:$A$13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'Лист1 (2)'!$C$3:$C$13</c:f>
              <c:numCache>
                <c:formatCode>#,##0.000</c:formatCode>
                <c:ptCount val="11"/>
                <c:pt idx="0">
                  <c:v>108235.274</c:v>
                </c:pt>
                <c:pt idx="1">
                  <c:v>1465.0989999999999</c:v>
                </c:pt>
                <c:pt idx="2">
                  <c:v>11670.349</c:v>
                </c:pt>
                <c:pt idx="3">
                  <c:v>46732.107000000004</c:v>
                </c:pt>
                <c:pt idx="4">
                  <c:v>188947.67600000001</c:v>
                </c:pt>
                <c:pt idx="5">
                  <c:v>514.74900000000002</c:v>
                </c:pt>
                <c:pt idx="6">
                  <c:v>548062.33200000005</c:v>
                </c:pt>
                <c:pt idx="7">
                  <c:v>33822.841999999997</c:v>
                </c:pt>
                <c:pt idx="8">
                  <c:v>42070.317000000003</c:v>
                </c:pt>
                <c:pt idx="9">
                  <c:v>4330.3500000000004</c:v>
                </c:pt>
                <c:pt idx="10">
                  <c:v>2562</c:v>
                </c:pt>
              </c:numCache>
            </c:numRef>
          </c:val>
        </c:ser>
        <c:ser>
          <c:idx val="2"/>
          <c:order val="2"/>
          <c:tx>
            <c:strRef>
              <c:f>'Лист1 (2)'!#ССЫЛКА!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'Лист1 (2)'!$A$3:$A$13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'Лист1 (2)'!#ССЫЛКА!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'Лист1 (2)'!#ССЫЛКА!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'Лист1 (2)'!$A$3:$A$13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'Лист1 (2)'!#ССЫЛКА!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3861120"/>
        <c:axId val="43862656"/>
      </c:barChart>
      <c:catAx>
        <c:axId val="43861120"/>
        <c:scaling>
          <c:orientation val="minMax"/>
        </c:scaling>
        <c:delete val="0"/>
        <c:axPos val="b"/>
        <c:majorTickMark val="none"/>
        <c:minorTickMark val="none"/>
        <c:tickLblPos val="nextTo"/>
        <c:crossAx val="43862656"/>
        <c:crosses val="autoZero"/>
        <c:auto val="1"/>
        <c:lblAlgn val="ctr"/>
        <c:lblOffset val="100"/>
        <c:noMultiLvlLbl val="0"/>
      </c:catAx>
      <c:valAx>
        <c:axId val="43862656"/>
        <c:scaling>
          <c:orientation val="minMax"/>
        </c:scaling>
        <c:delete val="0"/>
        <c:axPos val="l"/>
        <c:majorGridlines/>
        <c:numFmt formatCode="#,##0.000" sourceLinked="1"/>
        <c:majorTickMark val="none"/>
        <c:minorTickMark val="none"/>
        <c:tickLblPos val="nextTo"/>
        <c:spPr>
          <a:ln w="9525">
            <a:noFill/>
          </a:ln>
        </c:spPr>
        <c:crossAx val="43861120"/>
        <c:crosses val="autoZero"/>
        <c:crossBetween val="between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479" cy="497921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916" y="0"/>
            <a:ext cx="2971479" cy="497921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r">
              <a:defRPr sz="1200"/>
            </a:lvl1pPr>
          </a:lstStyle>
          <a:p>
            <a:fld id="{5727BF3F-8DF5-402D-A262-373E4AA48D3B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1" tIns="45981" rIns="91961" bIns="459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86719"/>
            <a:ext cx="5487042" cy="3916550"/>
          </a:xfrm>
          <a:prstGeom prst="rect">
            <a:avLst/>
          </a:prstGeom>
        </p:spPr>
        <p:txBody>
          <a:bodyPr vert="horz" lIns="91961" tIns="45981" rIns="91961" bIns="459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9354"/>
            <a:ext cx="2971479" cy="497921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916" y="9449354"/>
            <a:ext cx="2971479" cy="497921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r">
              <a:defRPr sz="1200"/>
            </a:lvl1pPr>
          </a:lstStyle>
          <a:p>
            <a:fld id="{C24C596A-21FC-4F1D-AD7C-11457918A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23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C596A-21FC-4F1D-AD7C-11457918A8D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8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0262-E01D-49F4-B831-D6061A01A92E}" type="datetime1">
              <a:rPr lang="ru-RU" smtClean="0"/>
              <a:t>13.04.2022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67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90AF-7DC6-47BC-BD0A-5FA23B07BB93}" type="datetime1">
              <a:rPr lang="ru-RU" smtClean="0"/>
              <a:t>13.04.2022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62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1B85-2008-4C43-B7AC-303C7A39AB85}" type="datetime1">
              <a:rPr lang="ru-RU" smtClean="0"/>
              <a:t>13.04.2022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67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7BAB-4931-4339-B89D-5AB462798B9B}" type="datetime1">
              <a:rPr lang="ru-RU" smtClean="0"/>
              <a:t>13.04.2022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5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FC45-3ADC-447A-A7A1-F6920ABB730F}" type="datetime1">
              <a:rPr lang="ru-RU" smtClean="0"/>
              <a:t>13.04.2022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24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EB7C-1895-43D3-B1C1-E42B31FC76B1}" type="datetime1">
              <a:rPr lang="ru-RU" smtClean="0"/>
              <a:t>13.04.2022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61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6216-1713-4E7E-A8EF-BCD70462ED46}" type="datetime1">
              <a:rPr lang="ru-RU" smtClean="0"/>
              <a:t>13.04.2022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15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DA80-40C7-453F-8B6C-3F03C6701B95}" type="datetime1">
              <a:rPr lang="ru-RU" smtClean="0"/>
              <a:t>13.04.2022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4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8AB4-06C8-4AEB-9E6A-454BCBB1DFAF}" type="datetime1">
              <a:rPr lang="ru-RU" smtClean="0"/>
              <a:t>13.04.2022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85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2665-0CC1-4A00-B368-EC2BEE63F619}" type="datetime1">
              <a:rPr lang="ru-RU" smtClean="0"/>
              <a:t>13.04.2022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80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0026-3E30-485A-A690-C950B73FD11A}" type="datetime1">
              <a:rPr lang="ru-RU" smtClean="0"/>
              <a:t>13.04.2022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00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EAACC-458C-4DAD-B1E6-6ABDF3B34B05}" type="datetime1">
              <a:rPr lang="ru-RU" smtClean="0"/>
              <a:t>13.04.2022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15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hankayski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Финансовое управление\_Temp_\Ханка\_DSC0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9" y="-507650"/>
            <a:ext cx="11870280" cy="670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70947" y="474930"/>
            <a:ext cx="75879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 err="1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Ханкайский</a:t>
            </a:r>
            <a:r>
              <a:rPr lang="ru-RU" sz="4800" b="1" u="sng" dirty="0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округ:</a:t>
            </a:r>
          </a:p>
          <a:p>
            <a:pPr algn="ctr"/>
            <a:r>
              <a:rPr lang="ru-RU" sz="3600" b="1" u="sng" dirty="0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за 2021 год</a:t>
            </a:r>
          </a:p>
          <a:p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07345" y="548220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786" y="251098"/>
            <a:ext cx="10932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 и неналоговых доходов бюджета Ханкайского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в 2021 году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167302"/>
              </p:ext>
            </p:extLst>
          </p:nvPr>
        </p:nvGraphicFramePr>
        <p:xfrm>
          <a:off x="457201" y="1195136"/>
          <a:ext cx="10932694" cy="5229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9852"/>
                <a:gridCol w="1155031"/>
                <a:gridCol w="1155032"/>
                <a:gridCol w="842210"/>
                <a:gridCol w="1740569"/>
              </a:tblGrid>
              <a:tr h="64970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налога (сбора)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(уточненный)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2021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909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И НЕНАЛОГОВЫЕ ДОХОДЫ: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328 635,501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331 537,958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814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248 865,523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251 588,753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10 961,000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11 172,414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5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применением упрощенной системы налогообложения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773,352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2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2 122,061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2 747,942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7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6 603,000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5 402,059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4 143,534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27 248,424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2 484,149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90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16 705,000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17 671,237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140,234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75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платных услуг и компенсации затрат государства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1 314,300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1 442,556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36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4 178,680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4 220,668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891,805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-511,230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9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120694"/>
              </p:ext>
            </p:extLst>
          </p:nvPr>
        </p:nvGraphicFramePr>
        <p:xfrm>
          <a:off x="1177841" y="650331"/>
          <a:ext cx="10300285" cy="5630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99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539" y="39634"/>
            <a:ext cx="10253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безвозмездных поступлений Ханкайского муниципального округа в 2021 году (</a:t>
            </a:r>
            <a:r>
              <a:rPr lang="ru-RU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endParaRPr lang="ru-RU" sz="2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557391"/>
              </p:ext>
            </p:extLst>
          </p:nvPr>
        </p:nvGraphicFramePr>
        <p:xfrm>
          <a:off x="256674" y="894876"/>
          <a:ext cx="11333747" cy="2088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6162"/>
                <a:gridCol w="1003753"/>
                <a:gridCol w="1628274"/>
                <a:gridCol w="1355558"/>
              </a:tblGrid>
              <a:tr h="380471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года (уточненный)</a:t>
                      </a:r>
                      <a:endParaRPr lang="ru-RU" sz="9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2021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/>
                </a:tc>
              </a:tr>
              <a:tr h="2812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646 724,876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626 847,251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500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65 440,180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65 440,180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50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186 109,929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184 964,527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880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374 582,767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368 684,864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56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20 592,000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20 475,000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5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845,348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060444"/>
              </p:ext>
            </p:extLst>
          </p:nvPr>
        </p:nvGraphicFramePr>
        <p:xfrm>
          <a:off x="629903" y="3180974"/>
          <a:ext cx="9693192" cy="345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5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19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бюджета Ханкайского муниципального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округа по муниципальным программам и непрограммным расходам в 2021 году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.)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181774"/>
              </p:ext>
            </p:extLst>
          </p:nvPr>
        </p:nvGraphicFramePr>
        <p:xfrm>
          <a:off x="609603" y="3064244"/>
          <a:ext cx="9938081" cy="3129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5050"/>
                <a:gridCol w="1259306"/>
                <a:gridCol w="1828799"/>
                <a:gridCol w="111492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года 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2021 года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088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расходы всего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872 466,667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859 469,312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 "Развитие образования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округе"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546 328,573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536 303,012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и туризма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округе»"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50 299,762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50 299,762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470,000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469,935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 и спорта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4 844,828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4 280,350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88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«Комплексное развитие </a:t>
                      </a:r>
                      <a:r>
                        <a:rPr lang="ru-RU" sz="1100" b="0" i="0" u="none" strike="noStrike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сельских территорий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60,804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60,804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муниципальной службы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23 781,612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22 924,474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систем жилищно-коммунальной инфраструктуры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160 239,304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159 893,820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20043"/>
              </p:ext>
            </p:extLst>
          </p:nvPr>
        </p:nvGraphicFramePr>
        <p:xfrm>
          <a:off x="1090863" y="1211179"/>
          <a:ext cx="10018295" cy="1620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077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271619"/>
              </p:ext>
            </p:extLst>
          </p:nvPr>
        </p:nvGraphicFramePr>
        <p:xfrm>
          <a:off x="629653" y="470068"/>
          <a:ext cx="9845842" cy="460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7135"/>
                <a:gridCol w="1227221"/>
                <a:gridCol w="1780941"/>
                <a:gridCol w="1070545"/>
              </a:tblGrid>
              <a:tr h="2564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года 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2021 года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49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"Доступная среда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64,754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64,754  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жильем молодых семей 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558,600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558,600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информационного общества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4 776,784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4 776,534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дорожного хозяйства и повышение безопасности дорожного движения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46 731,548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45 977,806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правонарушений, терроризма и экстремизма и противодействие распространению наркотиков на территории 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45,000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44,814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градостроительной и землеустроительной деятельности на территории 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464,301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464,301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72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муниципальным имуществом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округе"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на 2020-2024 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8 046,392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7 698,298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  <a:p>
                      <a:pPr algn="ctr" fontAlgn="t"/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"Укрепление общественного здоровья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50,000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50,000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"Благоустройство, озеленение и освещение территории муниципального округа" на 2021 -2025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9 828,403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9 726,046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99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"Формирование современной городской среды" на  территории Ханкайского муниципального округа" на 2021-2027 годы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15 876,002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15 876,002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136 532,278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128 943,783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804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всего: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1 008 998,945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988 413,095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318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72" y="205339"/>
            <a:ext cx="11503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Ханкайского муниципального округа по разделам, </a:t>
            </a:r>
          </a:p>
          <a:p>
            <a:pPr lvl="0" algn="ctr"/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12846"/>
              </p:ext>
            </p:extLst>
          </p:nvPr>
        </p:nvGraphicFramePr>
        <p:xfrm>
          <a:off x="1490662" y="1235868"/>
          <a:ext cx="9210675" cy="438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7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58" y="67377"/>
            <a:ext cx="11662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Ханкайского муниципального округа по разделам,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 за 2021 год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334037"/>
              </p:ext>
            </p:extLst>
          </p:nvPr>
        </p:nvGraphicFramePr>
        <p:xfrm>
          <a:off x="288758" y="1113700"/>
          <a:ext cx="11526253" cy="4886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1747"/>
                <a:gridCol w="1532021"/>
                <a:gridCol w="1812758"/>
                <a:gridCol w="1419727"/>
              </a:tblGrid>
              <a:tr h="5065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2021года, 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2021 года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55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114 730,600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108 235,274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6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Федерации и муниципального образования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2 580,817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2 580,817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6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5 083,115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5 081,722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04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21 786,932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20 028,152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20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32,752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6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9 272,721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9 030,333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91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2 079,891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</a:tr>
              <a:tr h="3088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73 894,372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71 509,151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917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1 480,973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1 465,099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36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1 480,973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1 465,099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157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БЕЗОПАСНОСТЬ И ПРАВООХРАНИТЕЛЬНАЯ ДЕЯТЕЛЬНОСТЬ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11 670,349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11 670,349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6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11 433,943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11 433,943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8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758" y="67377"/>
            <a:ext cx="11662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Ханкайского муниципального округа по разделам,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 за 2021 год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682977"/>
              </p:ext>
            </p:extLst>
          </p:nvPr>
        </p:nvGraphicFramePr>
        <p:xfrm>
          <a:off x="288757" y="1002632"/>
          <a:ext cx="11413959" cy="5341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6022"/>
                <a:gridCol w="1467853"/>
                <a:gridCol w="2021305"/>
                <a:gridCol w="1058779"/>
              </a:tblGrid>
              <a:tr h="68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2021года, 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2021 года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47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236,406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236,406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47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47 813,363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46 732,107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073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324,127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07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3,387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67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46 731,548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45 977,806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86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754,301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754,301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805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189 616,960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188 947,676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</a:tr>
              <a:tr h="2658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3 673,250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3 451,808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805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157 470,748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157 175,808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706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26 054,406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25 901,504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2 418,557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2 418,557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514,749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514,749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557 874,088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548 062,332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119 576,068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118 364,131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374 468,916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367 630,080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8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468479"/>
              </p:ext>
            </p:extLst>
          </p:nvPr>
        </p:nvGraphicFramePr>
        <p:xfrm>
          <a:off x="617622" y="1097296"/>
          <a:ext cx="10443410" cy="5280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8083"/>
                <a:gridCol w="1524000"/>
                <a:gridCol w="1668379"/>
                <a:gridCol w="1122948"/>
              </a:tblGrid>
              <a:tr h="6432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года, 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2021 года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303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40 435,812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39 729,975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440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2 449,348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1 754,985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0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20 943,945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20 583,161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01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33 822,842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33 822,842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72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33 822,842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33 822,842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17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44 017,943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42 070,317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142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5 273,116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5 273,116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</a:tr>
              <a:tr h="3117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2 469,404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2 319,859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142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36 275,422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34 477,342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17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4 894,828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4 330,350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00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4 894,828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4 330,350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00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2 562,000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2 562,000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00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2 562,000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2 562,000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00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ВСЕГО: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1 008 998,945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988 413,095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8758" y="67377"/>
            <a:ext cx="11662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Ханкайского муниципального округа по разделам,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 за 2021 год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469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414125" cy="51435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расходах с учетом интересов целевых групп в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2021 году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820335"/>
              </p:ext>
            </p:extLst>
          </p:nvPr>
        </p:nvGraphicFramePr>
        <p:xfrm>
          <a:off x="505326" y="540842"/>
          <a:ext cx="11446042" cy="6216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842"/>
                <a:gridCol w="1320516"/>
                <a:gridCol w="3721768"/>
                <a:gridCol w="1358516"/>
                <a:gridCol w="1604211"/>
                <a:gridCol w="834189"/>
              </a:tblGrid>
              <a:tr h="325903"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целевой группы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 за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счет средств бюджета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поддержку (</a:t>
                      </a:r>
                      <a:r>
                        <a:rPr lang="ru-RU" sz="11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2021 года 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2021 года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4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Меры социальной поддержки педагогическим работникам муниципальных образовательных организаций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954"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Педагогические работники (молодые специалисты) муниципальных образовательных  организаций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 </a:t>
                      </a: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Единовременная денежная выплата в размере от 250 тыс. рублей до 350 тыс. рублей в зависимости от уровня образования и наличия диплома с отличием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700,000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700,000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63375"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Педагогические работники (молодые специалисты) муниципальных образовательных  организаций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</a:t>
                      </a: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Ежемесячная денежная выплата в размере 10 тыс. рублей, предоставляемая до достижения трехлетнего педагогического стажа работы в образовательной организации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1 050,000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940,450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75960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Педагогические работники осуществляющие классное руководство в муниципальных образовательных организациях, реализующих образовательные программы начального общего, основного общего и среднего общего образования, в том числе адаптированные основные общеобразовательные программы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Ежемесячное денежное вознаграждение за классное руководство в размере 5000 рублей в месяц с учетом установленных трудовым законодательством Российской Федерации отчислений по социальному страхованию в государственные внебюджетные фонды Российской Федерации (в Пенсионный фонд Российской Федерации - на обязательное пенсионное страхование, в Фонд социального страхования Российской Федерации - на обязательное социальное страхование на случай временной нетрудоспособности и в связи с материнством, в Федеральный фонд обязательного медицинского страхования - на обязательное медицинское страхование, а также с учетом страховых взносов на обязательное социальное страхование от несчастных случаев на производстве и профессиональных заболеваний) (далее - страховые взносы в государственные внебюджетные фонды) и районных коэффициентов к заработной плате, установленных решениями органов государственной власти СССР или федеральных органов государственной власти, за работу в районах Крайнего Севера и приравненных к ним местностях с особыми климатическими условиями (далее - районные коэффициенты) 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20 592,000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19603,030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96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3454" y="663658"/>
            <a:ext cx="112695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Содержание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Глоссарий…………….…………………………………………………………………………………………………………………………………………………………3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Административно-территориальное </a:t>
            </a:r>
            <a:r>
              <a:rPr lang="ru-RU" dirty="0">
                <a:solidFill>
                  <a:srgbClr val="7030A0"/>
                </a:solidFill>
              </a:rPr>
              <a:t>деление </a:t>
            </a:r>
            <a:r>
              <a:rPr lang="ru-RU" dirty="0" smtClean="0">
                <a:solidFill>
                  <a:srgbClr val="7030A0"/>
                </a:solidFill>
              </a:rPr>
              <a:t>……………………………………………………………………………………………………………4 </a:t>
            </a:r>
          </a:p>
          <a:p>
            <a:r>
              <a:rPr lang="ru-RU" dirty="0">
                <a:solidFill>
                  <a:srgbClr val="7030A0"/>
                </a:solidFill>
              </a:rPr>
              <a:t>Основные направления бюджетной и налоговой </a:t>
            </a:r>
            <a:r>
              <a:rPr lang="ru-RU" dirty="0" smtClean="0">
                <a:solidFill>
                  <a:srgbClr val="7030A0"/>
                </a:solidFill>
              </a:rPr>
              <a:t>политики………………………………………………………………….……………………5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Основные </a:t>
            </a:r>
            <a:r>
              <a:rPr lang="ru-RU" dirty="0" smtClean="0">
                <a:solidFill>
                  <a:srgbClr val="7030A0"/>
                </a:solidFill>
              </a:rPr>
              <a:t>параметры прогноза </a:t>
            </a:r>
            <a:r>
              <a:rPr lang="ru-RU" dirty="0">
                <a:solidFill>
                  <a:srgbClr val="7030A0"/>
                </a:solidFill>
              </a:rPr>
              <a:t>социально-экономического </a:t>
            </a:r>
            <a:r>
              <a:rPr lang="ru-RU" dirty="0" smtClean="0">
                <a:solidFill>
                  <a:srgbClr val="7030A0"/>
                </a:solidFill>
              </a:rPr>
              <a:t>развития……………………………………………………………………..6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Сведения о муниципальном долге……………………………………………………………………………………………………………………………….7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Основные характеристики бюджета…………………………………………………………………………………………………………………………….8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Структура доходов бюджета……………………………………………………..………………………………………………………………………………….9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Объем и структура налоговых и неналоговых доходов бюджета…………………………………………………………………….….10-11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Объем и структура безвозмездных поступлений……………………………………………………..………………………………………………12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Расходы бюджета по муниципальным программам и непрограммных расходам………………………….…………………13-14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Структура расходов по разделам, подразделам…………………………………………………………………………………………………..15-18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Сведения о расходах с учетом целевых групп……………………………………………………………………………………………………...19-21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Сведения о реализации общественно значимых проектов………………………………………………………………………………...22-23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Реализация проектов инициативного бюджетирования…………………………………………………………………………………………..24</a:t>
            </a:r>
          </a:p>
          <a:p>
            <a:r>
              <a:rPr lang="ru-RU" dirty="0">
                <a:solidFill>
                  <a:srgbClr val="7030A0"/>
                </a:solidFill>
              </a:rPr>
              <a:t>Информация о </a:t>
            </a:r>
            <a:r>
              <a:rPr lang="ru-RU" dirty="0" smtClean="0">
                <a:solidFill>
                  <a:srgbClr val="7030A0"/>
                </a:solidFill>
              </a:rPr>
              <a:t>позиции в </a:t>
            </a:r>
            <a:r>
              <a:rPr lang="ru-RU" dirty="0">
                <a:solidFill>
                  <a:srgbClr val="7030A0"/>
                </a:solidFill>
              </a:rPr>
              <a:t>рейтингах муниципальных образований Приморского </a:t>
            </a:r>
            <a:r>
              <a:rPr lang="ru-RU" dirty="0" smtClean="0">
                <a:solidFill>
                  <a:srgbClr val="7030A0"/>
                </a:solidFill>
              </a:rPr>
              <a:t>края…………………………………………25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Контактная информация……………………………………………………………………………………………………………………………………………..26</a:t>
            </a:r>
          </a:p>
        </p:txBody>
      </p:sp>
    </p:spTree>
    <p:extLst>
      <p:ext uri="{BB962C8B-B14F-4D97-AF65-F5344CB8AC3E}">
        <p14:creationId xmlns:p14="http://schemas.microsoft.com/office/powerpoint/2010/main" val="777035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001187"/>
              </p:ext>
            </p:extLst>
          </p:nvPr>
        </p:nvGraphicFramePr>
        <p:xfrm>
          <a:off x="525379" y="381836"/>
          <a:ext cx="11217442" cy="617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726"/>
                <a:gridCol w="1328537"/>
                <a:gridCol w="3633536"/>
                <a:gridCol w="1144906"/>
                <a:gridCol w="1572127"/>
                <a:gridCol w="994610"/>
              </a:tblGrid>
              <a:tr h="325903"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целевой группы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 за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счет средств бюджета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поддержку (</a:t>
                      </a:r>
                      <a:r>
                        <a:rPr lang="ru-RU" sz="11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2021 года 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2021 года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42">
                <a:tc gridSpan="6"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Меры социальной поддержки семей с детьми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954"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Обучающиеся в 1 - 4 классах включительно;            в 5 - 11 классах включительно из многодетных семей в Приморском крае; в 5 - 11 классах включительно из семей, имеющих среднедушевой доход ниже величины прожиточного минимума, установленной в Приморском крае;           в 5 - 11 классах включительно из семей, находящихся в социально опасном положении;             в 5 - 11 классах включительно из числа детей-сирот и детей, оставшихся без попечения родителей, за исключением детей, находящихся на полном государственном обеспечении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10800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1394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Бесплатное питание предусматривает горячее блюдо, не считая горячего напитка, а для обучающихся в 1 - 4 классах включительно - также молоко или кисломолочный продукт объемом не менее 200 мл на одного ребенка в день в период учебного процесса из расчета 70 рублей 00 копеек в день на одного обучающегося. 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8000" marR="108000" marT="0" marB="0"/>
                </a:tc>
                <a:tc rowSpan="2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11 114,600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9 631,100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20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Обучающиеся с ограниченными возможностями здоровья и дети-инвалиды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Бесплатное питание два раза в день, включая горячее блюдо, не считая горячего напитка, в период учебного процесса из расчета 125 рублей 00 копеек в день на одного обучающегося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5960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Родители (законные представители)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Компенсация  части расходов на оплату стоимости путевки, приобретенной в организациях и (или) индивидуальных предпринимателей, оказывающих услуги по организации отдыха и оздоровления детей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2 255,348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1 561,010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75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Один родитель (законных представителей), внесший родительскую плату за содержание ребенка (присмотр и уход за ребенком) в образовательной организации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Компенсация части платы, взимаемой с родителей (законных представителей) за присмотр и уход за детьми, осваивающими образовательные программы дошкольного образования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3 181,405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3 077,150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043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845424"/>
              </p:ext>
            </p:extLst>
          </p:nvPr>
        </p:nvGraphicFramePr>
        <p:xfrm>
          <a:off x="517359" y="405899"/>
          <a:ext cx="10776283" cy="409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667"/>
                <a:gridCol w="1256585"/>
                <a:gridCol w="3352800"/>
                <a:gridCol w="1243263"/>
                <a:gridCol w="1668379"/>
                <a:gridCol w="986589"/>
              </a:tblGrid>
              <a:tr h="325903"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целевой группы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 за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счет средств бюджета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поддержку (</a:t>
                      </a:r>
                      <a:r>
                        <a:rPr lang="ru-RU" sz="11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2021 года 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2021 года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4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детей-сирот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сироты и лица из числа детей сирот, оставшихся без попечения родителей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детей-сирот и детей, оставшихся без попечения родителей, лиц из числа детей-сирот, оставшихся без попечения родителей, жилыми помещениями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18 507,930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17 208,946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505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молодых семей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Молодые семьи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выплаты</a:t>
                      </a:r>
                      <a:r>
                        <a:rPr lang="ru-RU" sz="1000" b="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молодым семьям субсидий на приобретение (строительство) стандартного жилья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619,404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619,404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61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субъектов малого и среднего предпринимательства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5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Юридические </a:t>
                      </a: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индивидуальные предприниматели, физические лица – производители товаров, работ, услуг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 затрат перевозчикам, осуществляющим регулярные перевозки пассажиров и багажа автобусами общего пользования по </a:t>
                      </a:r>
                      <a:r>
                        <a:rPr lang="ru-RU" sz="1000" b="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межпоселенческим</a:t>
                      </a: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000" b="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внутрипоселенческим</a:t>
                      </a: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маршрутам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3,387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5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Юридические лица (кроме некоммерческих организаций),</a:t>
                      </a:r>
                      <a:r>
                        <a:rPr lang="ru-RU" sz="1000" b="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индивидуальные предприниматели, физические лица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обеспечение граждан твердым топливом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2 432,557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2 432,557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942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2391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реализации общественно значимых проектов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2021 году</a:t>
            </a:r>
            <a:endParaRPr lang="ru-RU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000319"/>
              </p:ext>
            </p:extLst>
          </p:nvPr>
        </p:nvGraphicFramePr>
        <p:xfrm>
          <a:off x="513348" y="612475"/>
          <a:ext cx="10220479" cy="5330859"/>
        </p:xfrm>
        <a:graphic>
          <a:graphicData uri="http://schemas.openxmlformats.org/drawingml/2006/table">
            <a:tbl>
              <a:tblPr firstRow="1" firstCol="1" bandRow="1"/>
              <a:tblGrid>
                <a:gridCol w="2773317"/>
                <a:gridCol w="852198"/>
                <a:gridCol w="649705"/>
                <a:gridCol w="766844"/>
                <a:gridCol w="1174251"/>
                <a:gridCol w="940122"/>
                <a:gridCol w="930442"/>
                <a:gridCol w="2133600"/>
              </a:tblGrid>
              <a:tr h="929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Общественно значимый проект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Место реализации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Сроки реализации (для объектов капитального строительства - срок ввода в эксплуатацию)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финансирования, </a:t>
                      </a:r>
                      <a:r>
                        <a:rPr lang="ru-RU" sz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тыс.рублей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Ожидаемые результаты от реализации общественно значимого проекта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источник финансирования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 на 2021 год 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Фактическое исполнение 2021 года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5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проект «Образование»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4 760,106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4 650,561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Ремонты школьных спортивных залов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9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Федеральный проект «Успех каждого ребенка»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2020-2024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2 097,160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2 097,160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285,976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285,976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626,970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626,970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59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Федеральный проект «Современная школа»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2020-2024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поддержка педагогических работников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1 640,455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5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 проект «Жилье и городская среда»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126 208,207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126 208,207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Благоустройство тротуаров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9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Федеральный проект «Формирование комфортной городской среды»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2020-2024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6 679,447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6 679,447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136,315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136,315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1 432,160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1 432,160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61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Федеральный проект «Чистая вода»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2020-2024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117 960,285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117 960,285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Строительство Ханкайского группового водовода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11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11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848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362230"/>
              </p:ext>
            </p:extLst>
          </p:nvPr>
        </p:nvGraphicFramePr>
        <p:xfrm>
          <a:off x="665748" y="478088"/>
          <a:ext cx="10065429" cy="3233592"/>
        </p:xfrm>
        <a:graphic>
          <a:graphicData uri="http://schemas.openxmlformats.org/drawingml/2006/table">
            <a:tbl>
              <a:tblPr firstRow="1" firstCol="1" bandRow="1"/>
              <a:tblGrid>
                <a:gridCol w="2983143"/>
                <a:gridCol w="887018"/>
                <a:gridCol w="643813"/>
                <a:gridCol w="781614"/>
                <a:gridCol w="1196867"/>
                <a:gridCol w="957271"/>
                <a:gridCol w="948363"/>
                <a:gridCol w="1667340"/>
              </a:tblGrid>
              <a:tr h="3031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Общественно значимый проект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Место реализации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Сроки реализации (для объектов капитального строительства - срок ввода в эксплуатацию)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финансирования, </a:t>
                      </a: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тыс.рублей</a:t>
                      </a:r>
                      <a:endParaRPr lang="ru-RU" sz="12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Ожидаемые результаты от реализации общественно значимого проекта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источник финансирования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 на 2021 год 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Фактическое исполнение 2021 года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 проект «Демография»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4 183,828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3 619,351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Площадки ГТО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67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Федеральный проект «Спорт – норма жизни»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2020-2024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2 907,050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2 370,459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59,328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48,377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1217,450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1 200,515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763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9663" y="3706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Реализация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</a:rPr>
              <a:t>проектов инициативного бюджетирования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821" y="843677"/>
            <a:ext cx="115984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«Твой проект»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одна из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составляющих механизма инициативного бюджетирования,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направленного на создание комфортной городской среды и улучшение жизни людей. Это новый способ участия граждан в управлении бюджетом территорий, выборе объектов, которые нужно построить, реконструировать или благоустроить. </a:t>
            </a: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 конкурс «Твой проект» в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Ханкайском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округе жители подали семь проектов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шесть из них прошли экспертную оценки и были допущены до голосования. Больше всех одобрение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вызвали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проекты, связаны с развитием коммунальной инфраструктуры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По итогам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конкурсного отбора по реализации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проектов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инициативного бюджетирования по направлению «Твой проект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победителями конкурса стали два проекта: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водонапорная башня с. Комиссарово, сметная стоимость 3 030 400,00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руб.;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водонапорная башня с.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Новокачалинск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сметная стоимость 3 030 400,00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indent="471805" algn="just">
              <a:spcAft>
                <a:spcPts val="0"/>
              </a:spcAft>
            </a:pP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U:\Финансовое управление\_Temp_\Твой проект\Пакет документов на башню с. Новокачалинск\Фото выполненных рабо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40" y="3673641"/>
            <a:ext cx="2009273" cy="26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Финансовое управление\_Temp_\Твой проект\Пакет документов на башню с. Комиссарово\Башня в с. Комиссарово\Фото выполненных рабо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80" y="3673641"/>
            <a:ext cx="2111542" cy="26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730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3558" y="401053"/>
            <a:ext cx="11173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позиции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Ханкайского муниципального округа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рейтингах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Приморского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мониторинга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рейтинга муниципальных образований Приморского края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уровню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открытости бюджетных данных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Ханкайскому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муниципальному округу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присвоена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степень открытости бюджетных данных.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33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97832"/>
            <a:ext cx="9144000" cy="2812131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Финансовое управление</a:t>
            </a:r>
            <a:b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администрации Ханкайского муниципального округа</a:t>
            </a:r>
            <a:b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i="1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Адрес</a:t>
            </a:r>
            <a:r>
              <a:rPr lang="ru-RU" sz="1800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</a:t>
            </a: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692684, Приморский край, </a:t>
            </a:r>
            <a:r>
              <a:rPr lang="ru-RU" sz="1800" i="1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Ханкайский</a:t>
            </a: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район, </a:t>
            </a:r>
            <a:r>
              <a:rPr lang="ru-RU" sz="1800" i="1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с.Камень</a:t>
            </a: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-Рыболов, </a:t>
            </a:r>
            <a:r>
              <a:rPr lang="ru-RU" sz="1800" i="1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ул.Кирова</a:t>
            </a: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8</a:t>
            </a:r>
            <a:b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Телефон: 8 (42349) 97-4-50</a:t>
            </a:r>
            <a:b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lang="en-US" sz="1800" i="1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fin490@findept.primorsky.ru</a:t>
            </a:r>
            <a:br>
              <a:rPr lang="en-US" sz="1800" i="1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Уважаемые посетители! Вы можете ознакомиться с исполнением бюджета Ханкайского муниципального округа за 2021 год на официальном сайте Ханкайского муниципального округа по адресу: </a:t>
            </a:r>
            <a:r>
              <a:rPr lang="en-US" sz="2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200" b="1" i="1" u="sng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hankayski.ru</a:t>
            </a:r>
            <a:r>
              <a:rPr lang="ru-RU" sz="2200" b="1" i="1" u="sng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разделе «Бюджет »</a:t>
            </a:r>
            <a:endParaRPr lang="ru-RU" sz="2200" b="1" i="1" u="sng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71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5960" y="548640"/>
            <a:ext cx="1778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sz="28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381" y="1251284"/>
            <a:ext cx="1185876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форма образования и расходования денежных средств, предназначенных для финансового обеспечения задач 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функций государства и местного самоуправления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денежные средства поступающие в бюджет 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-денежные средства выплачиваемые из бюджета 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доходами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расходами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регламентируемая законодательством деятельность органов исполнительной власти, по составлению и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рассмотрению проектов бюджетов, утверждению и исполнению бюджетов, контролю за их исполнением, осуществлению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учета, составлению, внешней проверке, рассмотрению и утверждению бюджетной отчетности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средства, предоставляемые одним бюджетом бюджетной системы другому бюджету бюджетной системы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межбюджетные трансферты, предоставляемые на безвозмездной и безвозвратной основе без установления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и (или) условий их использования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бюджетные средства, предоставляемые юридическим и физическим лицам, бюджету другого уровня на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долевого финансирования программ, отраслей, предприятий и т.д.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бюджетные средства, предоставляемые бюджету другого уровня на безвозвратной и безвозмездной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на осуществление целевых расходов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муниципальный долг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обязательства, возникающие из государственных или муниципальных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заимствований, гарантий по обязательствам третьих лиц, другие обязательства в соответствии с видами долговых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обязательств, установленными Бюджетным Кодексом, принятые на себя Российской Федерацией, субъектом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или муниципальным образованием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</a:t>
            </a:r>
            <a:r>
              <a:rPr lang="ru-RU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свод бюджетов бюджетной системы Российской Федерации на соответствующей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(за исключением бюджетов государственных внебюджетных фондов) без учета межбюджетных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 между этими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бюджетами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4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908" y="481262"/>
            <a:ext cx="11449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 </a:t>
            </a:r>
          </a:p>
          <a:p>
            <a:pPr algn="ctr"/>
            <a:r>
              <a:rPr lang="ru-RU" sz="24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Ханкайского муниципального округа</a:t>
            </a:r>
          </a:p>
          <a:p>
            <a:pPr algn="ctr"/>
            <a:endParaRPr lang="ru-RU" sz="24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306" y="1203158"/>
            <a:ext cx="111011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Ханкайского муниципального округа установлены Законом Приморского края от 30.03.2020 № 775-КЗ «О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Ханкайском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округе Приморского края».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территории Ханкайского муниципального округа входят села Алексеевка, Астраханка, Владимиро-Петровка, Дворянка, Ильинка, Камень-Рыболов,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Кировка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Комиссарово, Люблино, Майское,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Мельгуновка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Новокачалинск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Новониколаевка,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Новоселище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Октябрьское, Пархоменко, Первомайское,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Платоно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-Александровское, Рассказово, Троицкое, Турий Рог, Удобное, железнодорожная станция Ильинка, железнодорожная станция Камень-Рыболов, железнодорожный разъезд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Морозовка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Административным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Ханкайского муниципального округа является село Камень-Рыболов.</a:t>
            </a:r>
          </a:p>
          <a:p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2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8463" y="401053"/>
            <a:ext cx="10684041" cy="986589"/>
          </a:xfrm>
        </p:spPr>
        <p:txBody>
          <a:bodyPr>
            <a:normAutofit/>
          </a:bodyPr>
          <a:lstStyle/>
          <a:p>
            <a:r>
              <a:rPr lang="ru-RU" sz="1800" b="1" u="sng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Основные направления бю</a:t>
            </a:r>
            <a:r>
              <a:rPr lang="ru-RU" sz="1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джетной </a:t>
            </a: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налоговой политики </a:t>
            </a:r>
            <a:r>
              <a:rPr lang="ru-RU" sz="1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Ханкайского </a:t>
            </a: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муниципального округа</a:t>
            </a:r>
            <a:r>
              <a:rPr lang="ru-RU" sz="1800" u="sng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u="sng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273" y="1355557"/>
            <a:ext cx="10643937" cy="5101389"/>
          </a:xfrm>
        </p:spPr>
        <p:txBody>
          <a:bodyPr>
            <a:normAutofit/>
          </a:bodyPr>
          <a:lstStyle/>
          <a:p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Приоритизация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расходов в целях безусловного обеспечения достижения национальных целей развития в соответствии с указами Президента Российской Федерации от 7 мая 2018 года № 204 и от 21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июля 2020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474;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✓Повышение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бюджетных расходов, формирование бюджетных параметров исходя из необходимости безусловного исполнения действующих расходных обязательств, в том числе с учетом их оптимизации и эффективности исполнения;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✓Совершенствование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 программно-целевого планирования и управления с учетом приоритетов социально-экономического развития и реальных финансовых возможностей бюджета Ханкайского муниципального округа, развития механизма проектного управления, дальнейшего совершенствования системы оценки эффективности реализации государственных программ;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✓Совершенствование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муниципальных закупок Ханкайского муниципального округа;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✓Повышение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прозрачности и открытости бюджета и бюджетного процесса Ханкайского муниципального округа для понимания гражданами реализуемой в Приморском крае бюджетной и налоговой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политики; 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✓Рост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 населения к органам исполнительной власти путем повышения открытости бюджетных данных.</a:t>
            </a:r>
          </a:p>
          <a:p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7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387" y="404261"/>
            <a:ext cx="11113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социально-экономического развития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Ханкайского муниципального округа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428998"/>
              </p:ext>
            </p:extLst>
          </p:nvPr>
        </p:nvGraphicFramePr>
        <p:xfrm>
          <a:off x="452387" y="1682191"/>
          <a:ext cx="8635466" cy="310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2666"/>
                <a:gridCol w="1130968"/>
                <a:gridCol w="1187383"/>
                <a:gridCol w="1034449"/>
              </a:tblGrid>
              <a:tr h="5797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3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(в среднегодовом исчислении)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20,60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20,57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1013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млн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151,86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216,8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93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безработицы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чел.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460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396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197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по округу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45 322,74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47 852,40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256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жилищного строительства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Кв.м</a:t>
                      </a:r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1490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2348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3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6006" y="481262"/>
            <a:ext cx="6901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муниципальном долге Ханкайского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за 2021 год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790" y="1451810"/>
            <a:ext cx="10508683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муниципальный долг Ханкайского муниципального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составлял  0,0 тыс. рублей. В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внутренние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проводились,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 и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погашение кассового разрыва при исполнении бюджета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года.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погашения кассового разрыва  при исполнении бюджета в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2021году  задействован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средств на  едином счете бюджета на 1 января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В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чем, муниципальный  долг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Ханкайского муниципального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2022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 0,00 рублям.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662122"/>
              </p:ext>
            </p:extLst>
          </p:nvPr>
        </p:nvGraphicFramePr>
        <p:xfrm>
          <a:off x="986590" y="3352800"/>
          <a:ext cx="9522660" cy="2478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9428"/>
                <a:gridCol w="1057693"/>
                <a:gridCol w="1163805"/>
                <a:gridCol w="1040578"/>
                <a:gridCol w="1054270"/>
                <a:gridCol w="1026886"/>
              </a:tblGrid>
              <a:tr h="2237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Показатель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 01.01.2021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 01.04.2021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 01.07.2021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 01.10.2021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 01.01.2022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92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Муниципальные ценные бумаги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956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Кредитах, полученные муниципальным образованием от кредитных организаций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575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Муниципальных гарантиях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8096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Бюджетные кредиты, привлеченных в бюджет муниципального образования от других бюджетов бюджетной системы Российской Федерации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4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411" y="-60960"/>
            <a:ext cx="11133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Ханкайского муниципального округа в 2021 году</a:t>
            </a:r>
            <a:endParaRPr lang="ru-RU" sz="2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505638"/>
              </p:ext>
            </p:extLst>
          </p:nvPr>
        </p:nvGraphicFramePr>
        <p:xfrm>
          <a:off x="5366085" y="1161703"/>
          <a:ext cx="4459704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357"/>
                <a:gridCol w="1074821"/>
                <a:gridCol w="978569"/>
                <a:gridCol w="745957"/>
              </a:tblGrid>
              <a:tr h="5010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 на 2021 год (уточненный)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2021 года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975 360,377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958 385,209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числе: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328 635,501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331 537,958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04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из них: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646 724,876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626 847,251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-субвенции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374 582,767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368 684,864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-субсидии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186 109,929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184 964,527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-дотации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65 440,180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65 440,180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-иные межбюджетные трансферты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20 592,000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19 603,028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- 11 845,348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1 008 998,945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988 413,095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(ПРОФИЦИТ)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-33 638,568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-30 027,885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994786"/>
              </p:ext>
            </p:extLst>
          </p:nvPr>
        </p:nvGraphicFramePr>
        <p:xfrm>
          <a:off x="449180" y="646926"/>
          <a:ext cx="4740442" cy="591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2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83141"/>
            <a:ext cx="12432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Ханкайского муниципального</a:t>
            </a:r>
          </a:p>
          <a:p>
            <a:pPr algn="ctr"/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в 2021 году (</a:t>
            </a:r>
            <a:r>
              <a:rPr lang="ru-RU" sz="28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45930256"/>
              </p:ext>
            </p:extLst>
          </p:nvPr>
        </p:nvGraphicFramePr>
        <p:xfrm>
          <a:off x="6159260" y="1116529"/>
          <a:ext cx="5400135" cy="483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489882"/>
              </p:ext>
            </p:extLst>
          </p:nvPr>
        </p:nvGraphicFramePr>
        <p:xfrm>
          <a:off x="1082577" y="1773343"/>
          <a:ext cx="10307318" cy="4442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5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12092</TotalTime>
  <Words>3500</Words>
  <Application>Microsoft Office PowerPoint</Application>
  <PresentationFormat>Произвольный</PresentationFormat>
  <Paragraphs>798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 Ханкайского муниципального округа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Ханкайского муниципального округа по муниципальным программам и непрограммным расходам в 2021 году (тыс.руб.)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Сведения о расходах с учетом интересов целевых групп в 2021 году</vt:lpstr>
      <vt:lpstr>Презентация PowerPoint</vt:lpstr>
      <vt:lpstr>Презентация PowerPoint</vt:lpstr>
      <vt:lpstr>Сведения о реализации общественно значимых проектов в 2021 году</vt:lpstr>
      <vt:lpstr>Презентация PowerPoint</vt:lpstr>
      <vt:lpstr>Презентация PowerPoint</vt:lpstr>
      <vt:lpstr>Презентация PowerPoint</vt:lpstr>
      <vt:lpstr>Финансовое управление администрации Ханкайского муниципального округа  Адрес:  692684, Приморский край, Ханкайский район, с.Камень-Рыболов, ул.Кирова, 8  Телефон: 8 (42349) 97-4-50 E-mail: fin490@findept.primorsky.ru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Аверина Евгения Владимировна</cp:lastModifiedBy>
  <cp:revision>844</cp:revision>
  <cp:lastPrinted>2021-12-24T02:11:13Z</cp:lastPrinted>
  <dcterms:created xsi:type="dcterms:W3CDTF">2017-03-13T02:17:37Z</dcterms:created>
  <dcterms:modified xsi:type="dcterms:W3CDTF">2022-04-13T01:55:01Z</dcterms:modified>
</cp:coreProperties>
</file>