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315" r:id="rId2"/>
    <p:sldId id="316" r:id="rId3"/>
    <p:sldId id="257" r:id="rId4"/>
    <p:sldId id="258" r:id="rId5"/>
    <p:sldId id="302" r:id="rId6"/>
    <p:sldId id="260" r:id="rId7"/>
    <p:sldId id="265" r:id="rId8"/>
    <p:sldId id="266" r:id="rId9"/>
    <p:sldId id="320" r:id="rId10"/>
    <p:sldId id="267" r:id="rId11"/>
    <p:sldId id="269" r:id="rId12"/>
    <p:sldId id="319" r:id="rId13"/>
    <p:sldId id="271" r:id="rId14"/>
    <p:sldId id="308" r:id="rId15"/>
    <p:sldId id="311" r:id="rId16"/>
    <p:sldId id="273" r:id="rId17"/>
    <p:sldId id="275" r:id="rId18"/>
    <p:sldId id="276" r:id="rId19"/>
    <p:sldId id="303" r:id="rId20"/>
    <p:sldId id="293" r:id="rId21"/>
    <p:sldId id="313" r:id="rId22"/>
    <p:sldId id="314" r:id="rId23"/>
    <p:sldId id="296" r:id="rId24"/>
    <p:sldId id="312" r:id="rId25"/>
    <p:sldId id="318" r:id="rId26"/>
    <p:sldId id="317" r:id="rId27"/>
    <p:sldId id="301" r:id="rId2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65" autoAdjust="0"/>
  </p:normalViewPr>
  <p:slideViewPr>
    <p:cSldViewPr snapToGrid="0">
      <p:cViewPr>
        <p:scale>
          <a:sx n="100" d="100"/>
          <a:sy n="100" d="100"/>
        </p:scale>
        <p:origin x="-936" y="-342"/>
      </p:cViewPr>
      <p:guideLst>
        <p:guide orient="horz" pos="618"/>
        <p:guide orient="horz" pos="2260"/>
        <p:guide orient="horz" pos="2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5161854768154"/>
          <c:y val="2.8252405949256341E-2"/>
          <c:w val="0.58155810728803492"/>
          <c:h val="0.83449246336604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6426749888634396E-2"/>
                  <c:y val="-2.147339260666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Лист1!$A$20:$A$23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Лист1!$B$20:$B$23</c:f>
              <c:numCache>
                <c:formatCode>#,##0.000</c:formatCode>
                <c:ptCount val="4"/>
                <c:pt idx="0">
                  <c:v>1031035.942</c:v>
                </c:pt>
                <c:pt idx="1">
                  <c:v>1108065.8089999999</c:v>
                </c:pt>
                <c:pt idx="2">
                  <c:v>954374.125</c:v>
                </c:pt>
                <c:pt idx="3">
                  <c:v>950896.09499999997</c:v>
                </c:pt>
              </c:numCache>
            </c:numRef>
          </c:val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667523238572532E-2"/>
                  <c:y val="0.23514853394764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405068100139301E-2"/>
                  <c:y val="0.25822988906879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178200095196093E-2"/>
                  <c:y val="0.21077673488104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702656040602588E-2"/>
                  <c:y val="0.12933169367120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Лист1!$A$20:$A$23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Лист1!$C$20:$C$23</c:f>
              <c:numCache>
                <c:formatCode>#,##0.000</c:formatCode>
                <c:ptCount val="4"/>
                <c:pt idx="0">
                  <c:v>1047100.323</c:v>
                </c:pt>
                <c:pt idx="1">
                  <c:v>1108065.8089999999</c:v>
                </c:pt>
                <c:pt idx="2">
                  <c:v>954374.125</c:v>
                </c:pt>
                <c:pt idx="3">
                  <c:v>950896.09499999997</c:v>
                </c:pt>
              </c:numCache>
            </c:numRef>
          </c:val>
        </c:ser>
        <c:ser>
          <c:idx val="2"/>
          <c:order val="2"/>
          <c:tx>
            <c:strRef>
              <c:f>Лист1!$D$18</c:f>
              <c:strCache>
                <c:ptCount val="1"/>
                <c:pt idx="0">
                  <c:v>Деффицит/проффицит</c:v>
                </c:pt>
              </c:strCache>
            </c:strRef>
          </c:tx>
          <c:invertIfNegative val="0"/>
          <c:cat>
            <c:numRef>
              <c:f>Лист1!$A$20:$A$23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Лист1!$D$20:$D$23</c:f>
              <c:numCache>
                <c:formatCode>0.000</c:formatCode>
                <c:ptCount val="4"/>
                <c:pt idx="0">
                  <c:v>-16064.380999999936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94944"/>
        <c:axId val="35796480"/>
      </c:barChart>
      <c:catAx>
        <c:axId val="357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796480"/>
        <c:crosses val="autoZero"/>
        <c:auto val="1"/>
        <c:lblAlgn val="ctr"/>
        <c:lblOffset val="100"/>
        <c:noMultiLvlLbl val="0"/>
      </c:catAx>
      <c:valAx>
        <c:axId val="35796480"/>
        <c:scaling>
          <c:orientation val="minMax"/>
        </c:scaling>
        <c:delete val="0"/>
        <c:axPos val="l"/>
        <c:majorGridlines/>
        <c:numFmt formatCode="#,##0.000" sourceLinked="1"/>
        <c:majorTickMark val="out"/>
        <c:minorTickMark val="none"/>
        <c:tickLblPos val="nextTo"/>
        <c:crossAx val="3579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30149851475373"/>
          <c:y val="0.86376495341541415"/>
          <c:w val="0.23026405928229679"/>
          <c:h val="0.132552222719456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2021 год: 638692,599</c:v>
                </c:pt>
              </c:strCache>
            </c:strRef>
          </c:tx>
          <c:invertIfNegative val="0"/>
          <c:cat>
            <c:strRef>
              <c:f>'Лист1 (2)'!$A$3:$A$6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'Лист1 (2)'!$B$3:$B$6</c:f>
              <c:numCache>
                <c:formatCode>#,##0.00</c:formatCode>
                <c:ptCount val="4"/>
                <c:pt idx="0">
                  <c:v>368684.864</c:v>
                </c:pt>
                <c:pt idx="1">
                  <c:v>184964.527</c:v>
                </c:pt>
                <c:pt idx="2">
                  <c:v>65440.18</c:v>
                </c:pt>
                <c:pt idx="3">
                  <c:v>19603.027999999998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2022 год: 612 578,041</c:v>
                </c:pt>
              </c:strCache>
            </c:strRef>
          </c:tx>
          <c:invertIfNegative val="0"/>
          <c:cat>
            <c:strRef>
              <c:f>'Лист1 (2)'!$A$3:$A$6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'Лист1 (2)'!$C$3:$C$6</c:f>
              <c:numCache>
                <c:formatCode>#,##0.00</c:formatCode>
                <c:ptCount val="4"/>
                <c:pt idx="0">
                  <c:v>398397.74699999997</c:v>
                </c:pt>
                <c:pt idx="1">
                  <c:v>111014.125</c:v>
                </c:pt>
                <c:pt idx="2">
                  <c:v>82691.168999999994</c:v>
                </c:pt>
                <c:pt idx="3">
                  <c:v>20475</c:v>
                </c:pt>
              </c:numCache>
            </c:numRef>
          </c:val>
        </c:ser>
        <c:ser>
          <c:idx val="2"/>
          <c:order val="2"/>
          <c:tx>
            <c:strRef>
              <c:f>'Лист1 (2)'!$D$2</c:f>
              <c:strCache>
                <c:ptCount val="1"/>
                <c:pt idx="0">
                  <c:v>2023 год: 934 114,509
</c:v>
                </c:pt>
              </c:strCache>
            </c:strRef>
          </c:tx>
          <c:invertIfNegative val="0"/>
          <c:cat>
            <c:strRef>
              <c:f>'Лист1 (2)'!$A$3:$A$6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'Лист1 (2)'!$D$3:$D$6</c:f>
              <c:numCache>
                <c:formatCode>#,##0.00</c:formatCode>
                <c:ptCount val="4"/>
                <c:pt idx="0">
                  <c:v>449032.076</c:v>
                </c:pt>
                <c:pt idx="1">
                  <c:v>173835.05100000001</c:v>
                </c:pt>
                <c:pt idx="2">
                  <c:v>288027.95699999999</c:v>
                </c:pt>
                <c:pt idx="3">
                  <c:v>23219.424999999999</c:v>
                </c:pt>
              </c:numCache>
            </c:numRef>
          </c:val>
        </c:ser>
        <c:ser>
          <c:idx val="3"/>
          <c:order val="3"/>
          <c:tx>
            <c:strRef>
              <c:f>'Лист1 (2)'!$E$2</c:f>
              <c:strCache>
                <c:ptCount val="1"/>
                <c:pt idx="0">
                  <c:v>2024 год: 782 426,125
</c:v>
                </c:pt>
              </c:strCache>
            </c:strRef>
          </c:tx>
          <c:invertIfNegative val="0"/>
          <c:cat>
            <c:strRef>
              <c:f>'Лист1 (2)'!$A$3:$A$6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'Лист1 (2)'!$E$3:$E$6</c:f>
              <c:numCache>
                <c:formatCode>#,##0.00</c:formatCode>
                <c:ptCount val="4"/>
                <c:pt idx="0">
                  <c:v>487191.24800000002</c:v>
                </c:pt>
                <c:pt idx="1">
                  <c:v>24018.835999999999</c:v>
                </c:pt>
                <c:pt idx="2">
                  <c:v>243734.66399999999</c:v>
                </c:pt>
                <c:pt idx="3">
                  <c:v>27481.377</c:v>
                </c:pt>
              </c:numCache>
            </c:numRef>
          </c:val>
        </c:ser>
        <c:ser>
          <c:idx val="4"/>
          <c:order val="4"/>
          <c:tx>
            <c:strRef>
              <c:f>'Лист1 (2)'!$F$2</c:f>
              <c:strCache>
                <c:ptCount val="1"/>
                <c:pt idx="0">
                  <c:v>2025 год: 778 678,095
</c:v>
                </c:pt>
              </c:strCache>
            </c:strRef>
          </c:tx>
          <c:invertIfNegative val="0"/>
          <c:cat>
            <c:strRef>
              <c:f>'Лист1 (2)'!$A$3:$A$6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'Лист1 (2)'!$F$3:$F$6</c:f>
              <c:numCache>
                <c:formatCode>#,##0.00</c:formatCode>
                <c:ptCount val="4"/>
                <c:pt idx="0">
                  <c:v>512219.38799999998</c:v>
                </c:pt>
                <c:pt idx="1">
                  <c:v>15256.031999999999</c:v>
                </c:pt>
                <c:pt idx="2">
                  <c:v>223721.29800000001</c:v>
                </c:pt>
                <c:pt idx="3">
                  <c:v>27481.377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8992"/>
        <c:axId val="6870528"/>
      </c:barChart>
      <c:catAx>
        <c:axId val="6868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6870528"/>
        <c:crosses val="autoZero"/>
        <c:auto val="1"/>
        <c:lblAlgn val="ctr"/>
        <c:lblOffset val="100"/>
        <c:noMultiLvlLbl val="0"/>
      </c:catAx>
      <c:valAx>
        <c:axId val="687052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6868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2022 год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763668799212596"/>
          <c:y val="7.55037868879245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62500000000003E-2"/>
          <c:y val="0.16848314292136177"/>
          <c:w val="0.84062499999999996"/>
          <c:h val="0.756597615637587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121282545392617E-2"/>
          <c:y val="1.9860890226695321E-2"/>
          <c:w val="0.56166797430511695"/>
          <c:h val="0.84261329768886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Налоговые, неналоговые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2022 Всего: 1 031 035,943</c:v>
                </c:pt>
                <c:pt idx="1">
                  <c:v>2023 Всего: 1 108 065,809</c:v>
                </c:pt>
                <c:pt idx="2">
                  <c:v>2024 Всего: 954 374,125</c:v>
                </c:pt>
                <c:pt idx="3">
                  <c:v>2025 Всего: 950 896,095</c:v>
                </c:pt>
              </c:strCache>
            </c:strRef>
          </c:cat>
          <c:val>
            <c:numRef>
              <c:f>Лист1!$B$3:$B$6</c:f>
              <c:numCache>
                <c:formatCode>_-* #,##0.000\ _₽_-;\-* #,##0.000\ _₽_-;_-* "-"??\ _₽_-;_-@_-</c:formatCode>
                <c:ptCount val="4"/>
                <c:pt idx="0">
                  <c:v>418457.902</c:v>
                </c:pt>
                <c:pt idx="1">
                  <c:v>166721</c:v>
                </c:pt>
                <c:pt idx="2">
                  <c:v>171948</c:v>
                </c:pt>
                <c:pt idx="3">
                  <c:v>172218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0224691229374882E-3"/>
                  <c:y val="-0.1135004799193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56172807343259E-3"/>
                  <c:y val="-0.10215043192741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1350047991935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2022 Всего: 1 031 035,943</c:v>
                </c:pt>
                <c:pt idx="1">
                  <c:v>2023 Всего: 1 108 065,809</c:v>
                </c:pt>
                <c:pt idx="2">
                  <c:v>2024 Всего: 954 374,125</c:v>
                </c:pt>
                <c:pt idx="3">
                  <c:v>2025 Всего: 950 896,095</c:v>
                </c:pt>
              </c:strCache>
            </c:strRef>
          </c:cat>
          <c:val>
            <c:numRef>
              <c:f>Лист1!$C$3:$C$6</c:f>
              <c:numCache>
                <c:formatCode>_-* #,##0.000\ _₽_-;\-* #,##0.000\ _₽_-;_-* "-"??\ _₽_-;_-@_-</c:formatCode>
                <c:ptCount val="4"/>
                <c:pt idx="0">
                  <c:v>612578.04099999997</c:v>
                </c:pt>
                <c:pt idx="1">
                  <c:v>941344.80900000001</c:v>
                </c:pt>
                <c:pt idx="2">
                  <c:v>782426.125</c:v>
                </c:pt>
                <c:pt idx="3">
                  <c:v>778678.09499999997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37568"/>
        <c:axId val="46239104"/>
      </c:barChart>
      <c:catAx>
        <c:axId val="4623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46239104"/>
        <c:crosses val="autoZero"/>
        <c:auto val="1"/>
        <c:lblAlgn val="ctr"/>
        <c:lblOffset val="100"/>
        <c:noMultiLvlLbl val="0"/>
      </c:catAx>
      <c:valAx>
        <c:axId val="46239104"/>
        <c:scaling>
          <c:orientation val="minMax"/>
        </c:scaling>
        <c:delete val="0"/>
        <c:axPos val="l"/>
        <c:majorGridlines/>
        <c:numFmt formatCode="_-* #,##0.000\ _₽_-;\-* #,##0.000\ _₽_-;_-* &quot;-&quot;??\ _₽_-;_-@_-" sourceLinked="1"/>
        <c:majorTickMark val="out"/>
        <c:minorTickMark val="none"/>
        <c:tickLblPos val="nextTo"/>
        <c:crossAx val="46237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2022 год: 418 457,902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(2)'!$B$3:$B$10</c:f>
              <c:numCache>
                <c:formatCode>#,##0.000</c:formatCode>
                <c:ptCount val="8"/>
                <c:pt idx="0">
                  <c:v>326228.65999999997</c:v>
                </c:pt>
                <c:pt idx="1">
                  <c:v>13730</c:v>
                </c:pt>
                <c:pt idx="2">
                  <c:v>32649</c:v>
                </c:pt>
                <c:pt idx="3">
                  <c:v>16300</c:v>
                </c:pt>
                <c:pt idx="4">
                  <c:v>2800</c:v>
                </c:pt>
                <c:pt idx="5">
                  <c:v>17637</c:v>
                </c:pt>
                <c:pt idx="6">
                  <c:v>6656.2420000000002</c:v>
                </c:pt>
                <c:pt idx="7">
                  <c:v>2457.0000000000273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2023 год: 166 721,000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(2)'!$C$3:$C$10</c:f>
              <c:numCache>
                <c:formatCode>#,##0.000</c:formatCode>
                <c:ptCount val="8"/>
                <c:pt idx="0">
                  <c:v>107722</c:v>
                </c:pt>
                <c:pt idx="1">
                  <c:v>13057</c:v>
                </c:pt>
                <c:pt idx="2">
                  <c:v>7030</c:v>
                </c:pt>
                <c:pt idx="3">
                  <c:v>16000</c:v>
                </c:pt>
                <c:pt idx="4">
                  <c:v>2400</c:v>
                </c:pt>
                <c:pt idx="5">
                  <c:v>15980</c:v>
                </c:pt>
                <c:pt idx="6">
                  <c:v>2600</c:v>
                </c:pt>
                <c:pt idx="7">
                  <c:v>1932</c:v>
                </c:pt>
              </c:numCache>
            </c:numRef>
          </c:val>
        </c:ser>
        <c:ser>
          <c:idx val="2"/>
          <c:order val="2"/>
          <c:tx>
            <c:strRef>
              <c:f>'Лист1 (2)'!$D$2</c:f>
              <c:strCache>
                <c:ptCount val="1"/>
                <c:pt idx="0">
                  <c:v>2024 год: 171 948,000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(2)'!$D$3:$D$10</c:f>
              <c:numCache>
                <c:formatCode>#,##0.000</c:formatCode>
                <c:ptCount val="8"/>
                <c:pt idx="0">
                  <c:v>111000</c:v>
                </c:pt>
                <c:pt idx="1">
                  <c:v>14066</c:v>
                </c:pt>
                <c:pt idx="2">
                  <c:v>7100</c:v>
                </c:pt>
                <c:pt idx="3">
                  <c:v>16700</c:v>
                </c:pt>
                <c:pt idx="4">
                  <c:v>2500</c:v>
                </c:pt>
                <c:pt idx="5">
                  <c:v>16050</c:v>
                </c:pt>
                <c:pt idx="6">
                  <c:v>2600</c:v>
                </c:pt>
                <c:pt idx="7">
                  <c:v>1932</c:v>
                </c:pt>
              </c:numCache>
            </c:numRef>
          </c:val>
        </c:ser>
        <c:ser>
          <c:idx val="3"/>
          <c:order val="3"/>
          <c:tx>
            <c:strRef>
              <c:f>'Лист1 (2)'!$E$2</c:f>
              <c:strCache>
                <c:ptCount val="1"/>
                <c:pt idx="0">
                  <c:v>2025 год: 172 218,000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(2)'!$E$3:$E$10</c:f>
              <c:numCache>
                <c:formatCode>#,##0.000</c:formatCode>
                <c:ptCount val="8"/>
                <c:pt idx="0">
                  <c:v>111000</c:v>
                </c:pt>
                <c:pt idx="1">
                  <c:v>14066</c:v>
                </c:pt>
                <c:pt idx="2">
                  <c:v>7170</c:v>
                </c:pt>
                <c:pt idx="3">
                  <c:v>16700</c:v>
                </c:pt>
                <c:pt idx="4">
                  <c:v>2600</c:v>
                </c:pt>
                <c:pt idx="5">
                  <c:v>16080</c:v>
                </c:pt>
                <c:pt idx="6">
                  <c:v>2620</c:v>
                </c:pt>
                <c:pt idx="7">
                  <c:v>1982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49504"/>
        <c:axId val="125755392"/>
      </c:barChart>
      <c:catAx>
        <c:axId val="125749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755392"/>
        <c:crosses val="autoZero"/>
        <c:auto val="1"/>
        <c:lblAlgn val="ctr"/>
        <c:lblOffset val="100"/>
        <c:noMultiLvlLbl val="0"/>
      </c:catAx>
      <c:valAx>
        <c:axId val="125755392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125749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2022 год:                                         602 592,610</c:v>
                </c:pt>
                <c:pt idx="1">
                  <c:v>2023 год:                                         809 473,104</c:v>
                </c:pt>
                <c:pt idx="2">
                  <c:v>2024 год:                           793 348,783</c:v>
                </c:pt>
                <c:pt idx="3">
                  <c:v>2025 год:                                 799 890,155</c:v>
                </c:pt>
              </c:strCache>
            </c:strRef>
          </c:cat>
          <c:val>
            <c:numRef>
              <c:f>Лист1!$B$4:$E$4</c:f>
              <c:numCache>
                <c:formatCode>#,##0.000</c:formatCode>
                <c:ptCount val="4"/>
                <c:pt idx="0">
                  <c:v>72754.100000000006</c:v>
                </c:pt>
                <c:pt idx="1">
                  <c:v>288027.95699999999</c:v>
                </c:pt>
                <c:pt idx="2">
                  <c:v>243734.66399999999</c:v>
                </c:pt>
                <c:pt idx="3">
                  <c:v>223721.29800000001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Субсидии бюджетам бюджетной системы Российской Федерации (межбюджетные субсидии)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2022 год:                                         602 592,610</c:v>
                </c:pt>
                <c:pt idx="1">
                  <c:v>2023 год:                                         809 473,104</c:v>
                </c:pt>
                <c:pt idx="2">
                  <c:v>2024 год:                           793 348,783</c:v>
                </c:pt>
                <c:pt idx="3">
                  <c:v>2025 год:                                 799 890,155</c:v>
                </c:pt>
              </c:strCache>
            </c:strRef>
          </c:cat>
          <c:val>
            <c:numRef>
              <c:f>Лист1!$B$5:$E$5</c:f>
              <c:numCache>
                <c:formatCode>#,##0.000</c:formatCode>
                <c:ptCount val="4"/>
                <c:pt idx="0">
                  <c:v>110429.261</c:v>
                </c:pt>
                <c:pt idx="1">
                  <c:v>31279.405999999999</c:v>
                </c:pt>
                <c:pt idx="2">
                  <c:v>33185.256999999998</c:v>
                </c:pt>
                <c:pt idx="3">
                  <c:v>34960.290999999997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2022 год:                                         602 592,610</c:v>
                </c:pt>
                <c:pt idx="1">
                  <c:v>2023 год:                                         809 473,104</c:v>
                </c:pt>
                <c:pt idx="2">
                  <c:v>2024 год:                           793 348,783</c:v>
                </c:pt>
                <c:pt idx="3">
                  <c:v>2025 год:                                 799 890,155</c:v>
                </c:pt>
              </c:strCache>
            </c:strRef>
          </c:cat>
          <c:val>
            <c:numRef>
              <c:f>Лист1!$B$6:$E$6</c:f>
              <c:numCache>
                <c:formatCode>#,##0.000</c:formatCode>
                <c:ptCount val="4"/>
                <c:pt idx="0">
                  <c:v>398934.24900000001</c:v>
                </c:pt>
                <c:pt idx="1">
                  <c:v>469105.74099999998</c:v>
                </c:pt>
                <c:pt idx="2">
                  <c:v>493028.86200000002</c:v>
                </c:pt>
                <c:pt idx="3">
                  <c:v>517808.56599999999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2022 год:                                         602 592,610</c:v>
                </c:pt>
                <c:pt idx="1">
                  <c:v>2023 год:                                         809 473,104</c:v>
                </c:pt>
                <c:pt idx="2">
                  <c:v>2024 год:                           793 348,783</c:v>
                </c:pt>
                <c:pt idx="3">
                  <c:v>2025 год:                                 799 890,155</c:v>
                </c:pt>
              </c:strCache>
            </c:strRef>
          </c:cat>
          <c:val>
            <c:numRef>
              <c:f>Лист1!$B$7:$E$7</c:f>
              <c:numCache>
                <c:formatCode>#,##0.000</c:formatCode>
                <c:ptCount val="4"/>
                <c:pt idx="0">
                  <c:v>20475</c:v>
                </c:pt>
                <c:pt idx="1">
                  <c:v>21060</c:v>
                </c:pt>
                <c:pt idx="2">
                  <c:v>23400</c:v>
                </c:pt>
                <c:pt idx="3">
                  <c:v>23400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14912"/>
        <c:axId val="80616832"/>
      </c:barChart>
      <c:catAx>
        <c:axId val="8061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80616832"/>
        <c:crosses val="autoZero"/>
        <c:auto val="1"/>
        <c:lblAlgn val="ctr"/>
        <c:lblOffset val="100"/>
        <c:noMultiLvlLbl val="0"/>
      </c:catAx>
      <c:valAx>
        <c:axId val="80616832"/>
        <c:scaling>
          <c:orientation val="minMax"/>
        </c:scaling>
        <c:delete val="0"/>
        <c:axPos val="l"/>
        <c:majorGridlines/>
        <c:numFmt formatCode="#,##0.000" sourceLinked="1"/>
        <c:majorTickMark val="out"/>
        <c:minorTickMark val="none"/>
        <c:tickLblPos val="nextTo"/>
        <c:crossAx val="80614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'прил 15 (3)'!$B$1</c:f>
              <c:strCache>
                <c:ptCount val="1"/>
                <c:pt idx="0">
                  <c:v>Бюджет 2022 год (уточненный)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(3)'!$B$2:$B$3</c:f>
              <c:numCache>
                <c:formatCode>_-* #,##0.000\ _₽_-;\-* #,##0.000\ _₽_-;_-* "-"??\ _₽_-;_-@_-</c:formatCode>
                <c:ptCount val="2"/>
                <c:pt idx="0" formatCode="#,##0.000_ ;\-#,##0.000\ ">
                  <c:v>904651.88800000004</c:v>
                </c:pt>
                <c:pt idx="1">
                  <c:v>142448.435</c:v>
                </c:pt>
              </c:numCache>
            </c:numRef>
          </c:val>
        </c:ser>
        <c:ser>
          <c:idx val="1"/>
          <c:order val="1"/>
          <c:tx>
            <c:strRef>
              <c:f>'прил 15 (3)'!$C$1</c:f>
              <c:strCache>
                <c:ptCount val="1"/>
                <c:pt idx="0">
                  <c:v>Бюджет 2023 год (план)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(3)'!$C$2:$C$3</c:f>
              <c:numCache>
                <c:formatCode>_-* #,##0.000\ _₽_-;\-* #,##0.000\ _₽_-;_-* "-"??\ _₽_-;_-@_-</c:formatCode>
                <c:ptCount val="2"/>
                <c:pt idx="0" formatCode="#,##0.000_ ;\-#,##0.000\ ">
                  <c:v>934863.44400000002</c:v>
                </c:pt>
                <c:pt idx="1">
                  <c:v>173202.36499999999</c:v>
                </c:pt>
              </c:numCache>
            </c:numRef>
          </c:val>
        </c:ser>
        <c:ser>
          <c:idx val="2"/>
          <c:order val="2"/>
          <c:tx>
            <c:strRef>
              <c:f>'прил 15 (3)'!$D$1</c:f>
              <c:strCache>
                <c:ptCount val="1"/>
                <c:pt idx="0">
                  <c:v>Бюджет 2024 год (план)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(3)'!$D$2:$D$3</c:f>
              <c:numCache>
                <c:formatCode>_-* #,##0.000\ _₽_-;\-* #,##0.000\ _₽_-;_-* "-"??\ _₽_-;_-@_-</c:formatCode>
                <c:ptCount val="2"/>
                <c:pt idx="0" formatCode="#,##0.000_ ;\-#,##0.000\ ">
                  <c:v>766820.61699999997</c:v>
                </c:pt>
                <c:pt idx="1">
                  <c:v>177161.44099999999</c:v>
                </c:pt>
              </c:numCache>
            </c:numRef>
          </c:val>
        </c:ser>
        <c:ser>
          <c:idx val="3"/>
          <c:order val="3"/>
          <c:tx>
            <c:strRef>
              <c:f>'прил 15 (3)'!$E$1</c:f>
              <c:strCache>
                <c:ptCount val="1"/>
                <c:pt idx="0">
                  <c:v>Бюджет 2025 год (план)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(3)'!$E$2:$E$3</c:f>
              <c:numCache>
                <c:formatCode>_-* #,##0.000\ _₽_-;\-* #,##0.000\ _₽_-;_-* "-"??\ _₽_-;_-@_-</c:formatCode>
                <c:ptCount val="2"/>
                <c:pt idx="0" formatCode="#,##0.000_ ;\-#,##0.000\ ">
                  <c:v>756273.05200000003</c:v>
                </c:pt>
                <c:pt idx="1">
                  <c:v>174826.07800000001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665088"/>
        <c:axId val="110684032"/>
      </c:barChart>
      <c:catAx>
        <c:axId val="110665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684032"/>
        <c:crosses val="autoZero"/>
        <c:auto val="1"/>
        <c:lblAlgn val="ctr"/>
        <c:lblOffset val="100"/>
        <c:noMultiLvlLbl val="0"/>
      </c:catAx>
      <c:valAx>
        <c:axId val="110684032"/>
        <c:scaling>
          <c:orientation val="minMax"/>
        </c:scaling>
        <c:delete val="1"/>
        <c:axPos val="l"/>
        <c:numFmt formatCode="#,##0.000_ ;\-#,##0.000\ " sourceLinked="1"/>
        <c:majorTickMark val="none"/>
        <c:minorTickMark val="none"/>
        <c:tickLblPos val="nextTo"/>
        <c:crossAx val="1106650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91656420403498"/>
          <c:y val="1.7669255126744565E-2"/>
          <c:w val="0.80491625206621664"/>
          <c:h val="0.58705599732619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2022 год: 1 041 627,622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(2)'!$B$3:$B$13</c:f>
              <c:numCache>
                <c:formatCode>#,##0.000</c:formatCode>
                <c:ptCount val="11"/>
                <c:pt idx="0">
                  <c:v>123623.602</c:v>
                </c:pt>
                <c:pt idx="1">
                  <c:v>1710.1759999999999</c:v>
                </c:pt>
                <c:pt idx="2">
                  <c:v>991.74699999999996</c:v>
                </c:pt>
                <c:pt idx="3">
                  <c:v>29347.684000000001</c:v>
                </c:pt>
                <c:pt idx="4">
                  <c:v>124620.52899999999</c:v>
                </c:pt>
                <c:pt idx="5">
                  <c:v>555</c:v>
                </c:pt>
                <c:pt idx="6">
                  <c:v>661157.90700000001</c:v>
                </c:pt>
                <c:pt idx="7">
                  <c:v>40601.47</c:v>
                </c:pt>
                <c:pt idx="8">
                  <c:v>42986.375</c:v>
                </c:pt>
                <c:pt idx="9">
                  <c:v>12676.133</c:v>
                </c:pt>
                <c:pt idx="10">
                  <c:v>3357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2023 год: 976 194,104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(2)'!$C$3:$C$13</c:f>
              <c:numCache>
                <c:formatCode>#,##0.000</c:formatCode>
                <c:ptCount val="11"/>
                <c:pt idx="0">
                  <c:v>130526.07</c:v>
                </c:pt>
                <c:pt idx="1">
                  <c:v>1951.38</c:v>
                </c:pt>
                <c:pt idx="2">
                  <c:v>805</c:v>
                </c:pt>
                <c:pt idx="3">
                  <c:v>15218.134</c:v>
                </c:pt>
                <c:pt idx="4">
                  <c:v>60856.184999999998</c:v>
                </c:pt>
                <c:pt idx="5">
                  <c:v>515</c:v>
                </c:pt>
                <c:pt idx="6">
                  <c:v>619546.63</c:v>
                </c:pt>
                <c:pt idx="7">
                  <c:v>43194.171000000002</c:v>
                </c:pt>
                <c:pt idx="8">
                  <c:v>96001.620999999999</c:v>
                </c:pt>
                <c:pt idx="9">
                  <c:v>4222.9139999999998</c:v>
                </c:pt>
                <c:pt idx="10">
                  <c:v>3357</c:v>
                </c:pt>
              </c:numCache>
            </c:numRef>
          </c:val>
        </c:ser>
        <c:ser>
          <c:idx val="2"/>
          <c:order val="2"/>
          <c:tx>
            <c:strRef>
              <c:f>'Лист1 (2)'!$D$2</c:f>
              <c:strCache>
                <c:ptCount val="1"/>
                <c:pt idx="0">
                  <c:v>2024 год: 954 904,716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(2)'!$D$3:$D$13</c:f>
              <c:numCache>
                <c:formatCode>#,##0.000</c:formatCode>
                <c:ptCount val="11"/>
                <c:pt idx="0">
                  <c:v>118374.855</c:v>
                </c:pt>
                <c:pt idx="1">
                  <c:v>2021.84</c:v>
                </c:pt>
                <c:pt idx="2">
                  <c:v>805</c:v>
                </c:pt>
                <c:pt idx="3">
                  <c:v>15023.513999999999</c:v>
                </c:pt>
                <c:pt idx="4">
                  <c:v>30103.668000000001</c:v>
                </c:pt>
                <c:pt idx="5">
                  <c:v>515</c:v>
                </c:pt>
                <c:pt idx="6">
                  <c:v>639869.35900000005</c:v>
                </c:pt>
                <c:pt idx="7">
                  <c:v>47632.618000000002</c:v>
                </c:pt>
                <c:pt idx="8">
                  <c:v>97083.692999999999</c:v>
                </c:pt>
                <c:pt idx="9">
                  <c:v>975.16899999999998</c:v>
                </c:pt>
                <c:pt idx="10">
                  <c:v>2500</c:v>
                </c:pt>
              </c:numCache>
            </c:numRef>
          </c:val>
        </c:ser>
        <c:ser>
          <c:idx val="3"/>
          <c:order val="3"/>
          <c:tx>
            <c:strRef>
              <c:f>'Лист1 (2)'!$E$2</c:f>
              <c:strCache>
                <c:ptCount val="1"/>
                <c:pt idx="0">
                  <c:v>2025 год: 952 311,190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(2)'!$E$3:$E$13</c:f>
              <c:numCache>
                <c:formatCode>#,##0.000</c:formatCode>
                <c:ptCount val="11"/>
                <c:pt idx="0">
                  <c:v>110499.318</c:v>
                </c:pt>
                <c:pt idx="1">
                  <c:v>2083.92</c:v>
                </c:pt>
                <c:pt idx="2">
                  <c:v>505</c:v>
                </c:pt>
                <c:pt idx="3">
                  <c:v>14823.513999999999</c:v>
                </c:pt>
                <c:pt idx="4">
                  <c:v>23219.668000000001</c:v>
                </c:pt>
                <c:pt idx="5">
                  <c:v>515</c:v>
                </c:pt>
                <c:pt idx="6">
                  <c:v>652099.11199999996</c:v>
                </c:pt>
                <c:pt idx="7">
                  <c:v>47077.832000000002</c:v>
                </c:pt>
                <c:pt idx="8">
                  <c:v>98512.096999999994</c:v>
                </c:pt>
                <c:pt idx="9">
                  <c:v>975.72900000000004</c:v>
                </c:pt>
                <c:pt idx="10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55200"/>
        <c:axId val="126756736"/>
      </c:barChart>
      <c:catAx>
        <c:axId val="126755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6756736"/>
        <c:crosses val="autoZero"/>
        <c:auto val="1"/>
        <c:lblAlgn val="ctr"/>
        <c:lblOffset val="100"/>
        <c:noMultiLvlLbl val="0"/>
      </c:catAx>
      <c:valAx>
        <c:axId val="126756736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126755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917" y="1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5727BF3F-8DF5-402D-A262-373E4AA48D3B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86719"/>
            <a:ext cx="5487042" cy="3916550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9354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917" y="9449354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C24C596A-21FC-4F1D-AD7C-11457918A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3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596A-21FC-4F1D-AD7C-11457918A8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262-E01D-49F4-B831-D6061A01A92E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7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90AF-7DC6-47BC-BD0A-5FA23B07BB93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2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1B85-2008-4C43-B7AC-303C7A39AB85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7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7BAB-4931-4339-B89D-5AB462798B9B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C45-3ADC-447A-A7A1-F6920ABB730F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4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EB7C-1895-43D3-B1C1-E42B31FC76B1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6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6216-1713-4E7E-A8EF-BCD70462ED46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15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DA80-40C7-453F-8B6C-3F03C6701B95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8AB4-06C8-4AEB-9E6A-454BCBB1DFAF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8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2665-0CC1-4A00-B368-EC2BEE63F619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8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026-3E30-485A-A690-C950B73FD11A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0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AACC-458C-4DAD-B1E6-6ABDF3B34B05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hankayski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Финансовое управление\_Temp_\Ханка\_DSC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256031"/>
            <a:ext cx="11870280" cy="61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0947" y="474930"/>
            <a:ext cx="7587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err="1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Ханкайский</a:t>
            </a:r>
            <a:r>
              <a:rPr lang="ru-RU" sz="48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округ:</a:t>
            </a:r>
          </a:p>
          <a:p>
            <a:pPr algn="ctr"/>
            <a:r>
              <a:rPr lang="ru-RU" sz="36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2023 год и плановый период 2024-2025 годов</a:t>
            </a:r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7345" y="54822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3141"/>
            <a:ext cx="1243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Ханкайского муниципального</a:t>
            </a: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на 2023 год и плановый период 2024-2025 годов (</a:t>
            </a:r>
            <a:r>
              <a:rPr lang="ru-RU" sz="28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45930256"/>
              </p:ext>
            </p:extLst>
          </p:nvPr>
        </p:nvGraphicFramePr>
        <p:xfrm>
          <a:off x="6159260" y="1116529"/>
          <a:ext cx="5400135" cy="483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151000"/>
              </p:ext>
            </p:extLst>
          </p:nvPr>
        </p:nvGraphicFramePr>
        <p:xfrm>
          <a:off x="1082577" y="1773343"/>
          <a:ext cx="10307318" cy="444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15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55" y="251098"/>
            <a:ext cx="11560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бюджета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на 2023 год и плановый период 2024-2025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90537"/>
              </p:ext>
            </p:extLst>
          </p:nvPr>
        </p:nvGraphicFramePr>
        <p:xfrm>
          <a:off x="404855" y="1082095"/>
          <a:ext cx="11444245" cy="540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272"/>
                <a:gridCol w="987360"/>
                <a:gridCol w="1111038"/>
                <a:gridCol w="1114425"/>
                <a:gridCol w="704850"/>
                <a:gridCol w="981075"/>
                <a:gridCol w="1038225"/>
              </a:tblGrid>
              <a:tr h="6497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 (сбора)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уточненный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год,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2022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году(%)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И НЕНАЛОГОВЫЕ ДОХОДЫ: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331 537,959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418 457,902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166 721,0000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171 948,000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172 218,000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1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251 588,753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326 228,660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107 722,000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11 172,414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13 057,000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14 066,000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14 066,000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применением упрощенной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773352,32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2 122,061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2 747,941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5 402,059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4 143,534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27 248,425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2 484,149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17 671,237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17 637,000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15 980,000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16 080,000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140,234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и компенсации затрат государства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1 442,556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6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4 220,668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6 656,242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891,805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-511,230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3712"/>
              </p:ext>
            </p:extLst>
          </p:nvPr>
        </p:nvGraphicFramePr>
        <p:xfrm>
          <a:off x="890016" y="585216"/>
          <a:ext cx="10643616" cy="565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57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539" y="39634"/>
            <a:ext cx="1025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безвозмездных поступлений Ханкайского муниципального округа на 2023 год и плановый период 2024-2025 годов (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55322"/>
              </p:ext>
            </p:extLst>
          </p:nvPr>
        </p:nvGraphicFramePr>
        <p:xfrm>
          <a:off x="256674" y="894876"/>
          <a:ext cx="11333750" cy="244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387"/>
                <a:gridCol w="1050850"/>
                <a:gridCol w="1050850"/>
                <a:gridCol w="1028726"/>
                <a:gridCol w="1132065"/>
                <a:gridCol w="1182062"/>
                <a:gridCol w="1044810"/>
              </a:tblGrid>
              <a:tr h="38047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 (факт)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(уточненный)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 к 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году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</a:tr>
              <a:tr h="2812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626 847,251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602 592,610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809 473,104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793 348,783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799 890,155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65 440,180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72 754,100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288 027,957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4р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243 734,664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223 721,298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5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184 964,527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110 429,261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31 279,406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33 185,257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34 960,291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88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368 684,864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398 934,249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469 105,741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493 028,862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517 808,566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6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19 603,028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21 060,000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6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-11 845,349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036992"/>
              </p:ext>
            </p:extLst>
          </p:nvPr>
        </p:nvGraphicFramePr>
        <p:xfrm>
          <a:off x="2049629" y="3208420"/>
          <a:ext cx="7515226" cy="345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5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бюджета Ханкайского муниципального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округа по муниципальным программам и непрограммным расходам на 2023 год и плановый период 2024-2025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62279"/>
              </p:ext>
            </p:extLst>
          </p:nvPr>
        </p:nvGraphicFramePr>
        <p:xfrm>
          <a:off x="685803" y="2883269"/>
          <a:ext cx="10506072" cy="364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525"/>
                <a:gridCol w="1083492"/>
                <a:gridCol w="1186730"/>
                <a:gridCol w="1209675"/>
                <a:gridCol w="904875"/>
                <a:gridCol w="942975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(факт)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 года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года (план 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к 2022 году (%)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2024 года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08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 всего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859 469,312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904 651,888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934 863,444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766 820,617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756 273,052</a:t>
                      </a:r>
                    </a:p>
                  </a:txBody>
                  <a:tcPr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 "Развитие образования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536 303,012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646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024,968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600 970,323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624 884,631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640 224,928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и туризма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округе»"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50 299,762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57 580,238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75 283,460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67 870,454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64 361,853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469,935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 и спорта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4280,350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12 113,478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142 723,314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 11 раз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925,169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925,729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«Комплексное развитие сельских территорий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60,804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22 924,474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23 442,386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24 816,664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25 106,707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21 501,531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систем жилищно-коммунальной инфраструктуры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159 893,820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72 099,067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40 978,577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5 200,000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638818"/>
              </p:ext>
            </p:extLst>
          </p:nvPr>
        </p:nvGraphicFramePr>
        <p:xfrm>
          <a:off x="633663" y="1387642"/>
          <a:ext cx="11077074" cy="143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07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89461"/>
              </p:ext>
            </p:extLst>
          </p:nvPr>
        </p:nvGraphicFramePr>
        <p:xfrm>
          <a:off x="390525" y="212893"/>
          <a:ext cx="11077575" cy="649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843"/>
                <a:gridCol w="1055546"/>
                <a:gridCol w="1186321"/>
                <a:gridCol w="1074228"/>
                <a:gridCol w="962135"/>
                <a:gridCol w="971476"/>
                <a:gridCol w="1233026"/>
              </a:tblGrid>
              <a:tr h="6174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(факт)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 года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года (план 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к 2022 году (%)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2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"Доступная среда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64,754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94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малого и среднего предпринимательства в </a:t>
                      </a:r>
                      <a:r>
                        <a:rPr lang="ru-RU" sz="11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округе» на 2020-2024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25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558,600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1 276,800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659,429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788,950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759,549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2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информационного общества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4 776,534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6 011,054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5 204,368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4 225,733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3 566,675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9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дорожного хозяйства и повышение безопасности дорожного движения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45 977,806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21 693,661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13 057,000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14 066,000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14 066,000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94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и противодействие распространению наркотиков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44,814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9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градостроительной и землеустроительной деятельности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464,301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3 970,400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835,000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2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7 698,298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10 156,931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7 490,893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2 300,000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1 100,000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9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«Поддержка и развитие транспортного обслуживания на территории Ханкайского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муниципального округа» на 2022-2026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25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25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"Благоустройство, озеленение и освещение территории муниципального округа" на 2021 -2025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9 726,046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35 132,078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9 214,506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2 984,900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1 200,900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25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"Формирование современной городской среды" на  территории Ханкайского муниципального округа" на 2021-2027 годы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15 876,003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15 345,827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12 564,909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20 918,768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20 918,768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325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в </a:t>
                      </a:r>
                      <a:r>
                        <a:rPr lang="ru-RU" sz="11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округе» на 2020-2024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 2р.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4990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128 943,783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142 448,435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173 202,365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177 161,441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174 826,078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4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988 413,095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1 047 100,323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1 108 065,809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943 982,058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931 099,130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31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72" y="205339"/>
            <a:ext cx="11503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 по разделам, </a:t>
            </a:r>
          </a:p>
          <a:p>
            <a:pPr lvl="0"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2024-2025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48120"/>
              </p:ext>
            </p:extLst>
          </p:nvPr>
        </p:nvGraphicFramePr>
        <p:xfrm>
          <a:off x="1490662" y="1235868"/>
          <a:ext cx="9210675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7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2023 год и плановый период 2024-2025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58998"/>
              </p:ext>
            </p:extLst>
          </p:nvPr>
        </p:nvGraphicFramePr>
        <p:xfrm>
          <a:off x="288758" y="1113700"/>
          <a:ext cx="11526252" cy="549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917"/>
                <a:gridCol w="1282273"/>
                <a:gridCol w="1232327"/>
                <a:gridCol w="1192721"/>
                <a:gridCol w="1029338"/>
                <a:gridCol w="1029338"/>
                <a:gridCol w="1029338"/>
              </a:tblGrid>
              <a:tr h="5065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(факт)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к /2022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5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108 235,274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132 949,346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130 526,070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118 368,069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110 492,070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 и муниципального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2 580,817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2 681,000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3 046,120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2 819,261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2 846,110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5 081,722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5 416,011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5 529,388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5 581,196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5 697,044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04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20 028,153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20 756,232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23 294,985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24 468,530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21 717,190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0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219,244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12,402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3,775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9 030,333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9 851,717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10 128,946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10 513,361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10 707,858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2 550,900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68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/>
                </a:tc>
              </a:tr>
              <a:tr h="3088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71 509,151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23 442,386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76 514,229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74 981,484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69 520,093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1 465,099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1 688,285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1 951,380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2 084,512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2 149,840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3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1 465,099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1 688,285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1 951,380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2 084,512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2 149,840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5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11 670,349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991,747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11 433,943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406,747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2023 год и плановый период 2024-2025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865940"/>
              </p:ext>
            </p:extLst>
          </p:nvPr>
        </p:nvGraphicFramePr>
        <p:xfrm>
          <a:off x="288757" y="1002632"/>
          <a:ext cx="11413961" cy="534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693"/>
                <a:gridCol w="1219200"/>
                <a:gridCol w="1200150"/>
                <a:gridCol w="1028700"/>
                <a:gridCol w="904875"/>
                <a:gridCol w="1190625"/>
                <a:gridCol w="1034718"/>
              </a:tblGrid>
              <a:tr h="68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(факт)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к /2022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4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236,406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46 732,107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26 890,195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15 218,134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15 822,134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15 622,134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45 977,806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21 693,661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13 057,000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14 066,000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14 066,000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6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754,301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4 070,400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188 947,676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126 126,973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60 856,185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29 813,174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15 607,205</a:t>
                      </a:r>
                    </a:p>
                  </a:txBody>
                  <a:tcPr/>
                </a:tc>
              </a:tr>
              <a:tr h="2658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3451,808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157 175,808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62 216,884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32 060,658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06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25 901,504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51 857,306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23 235,707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24 521,344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14 175,392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2 418,557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7 502,783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3 059,820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291,830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291,813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514,749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514,749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548 062,332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662 332,244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619 546,630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645 150,086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654 737,767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118 364,131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139 776,509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138 855,396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145 001,741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148 253,770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367 630,080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449 792,862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403 407,266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428 464,421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440 121,483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62809"/>
              </p:ext>
            </p:extLst>
          </p:nvPr>
        </p:nvGraphicFramePr>
        <p:xfrm>
          <a:off x="617622" y="1097296"/>
          <a:ext cx="10907628" cy="559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128"/>
                <a:gridCol w="1247775"/>
                <a:gridCol w="1285251"/>
                <a:gridCol w="1231483"/>
                <a:gridCol w="828883"/>
                <a:gridCol w="989188"/>
                <a:gridCol w="1084920"/>
              </a:tblGrid>
              <a:tr h="6432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(факт)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к /2022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0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39 729,975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45 681,688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50 923,283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46 948,387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42 492,111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4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1 754,985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2 042,300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2 803,119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2 042,300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2 042,300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20 583,160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25 038,886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23 557,565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22 693,236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21 828,103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33 822,842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39 915,608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43 194,171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38 845,782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38 265,437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2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33 822,842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37 748,677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37 521,561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38 845,782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38 265,437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2 166,931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5 672,610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2,6 р.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42 070,317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40 130,447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96 001,621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2,2 р.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89 094,963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90 220,761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142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5 273,116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5 386,176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5 533,146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5 533,146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5 533,146</a:t>
                      </a: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2 319,859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1 823,800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2 669,438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2 251,690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1 919,684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142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34 477,342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32 920,471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87 799,037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2,5 р.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81 310,128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82 767,932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4 330,350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12 163,478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4 222,914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983,339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983,917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4 330,350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12 163,478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4 222,914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983,339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983,917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2 562,000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2 562,000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988 413,094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1 047 100,323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976 194,104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943 982,058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931 099,130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2023 год и плановый </a:t>
            </a:r>
            <a:r>
              <a:rPr lang="ru-RU" sz="24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2024-2025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454" y="663658"/>
            <a:ext cx="1126957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Содержание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Глоссарий…………….…………………………………………………………………………………………………………………………………………………………3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Административно-территориальное </a:t>
            </a:r>
            <a:r>
              <a:rPr lang="ru-RU" dirty="0">
                <a:solidFill>
                  <a:srgbClr val="7030A0"/>
                </a:solidFill>
              </a:rPr>
              <a:t>деление </a:t>
            </a:r>
            <a:r>
              <a:rPr lang="ru-RU" dirty="0" smtClean="0">
                <a:solidFill>
                  <a:srgbClr val="7030A0"/>
                </a:solidFill>
              </a:rPr>
              <a:t>……………………………………………………………………………………………………………4 </a:t>
            </a:r>
          </a:p>
          <a:p>
            <a:r>
              <a:rPr lang="ru-RU" dirty="0">
                <a:solidFill>
                  <a:srgbClr val="7030A0"/>
                </a:solidFill>
              </a:rPr>
              <a:t>Основные направления бюджетной и налоговой </a:t>
            </a:r>
            <a:r>
              <a:rPr lang="ru-RU" dirty="0" smtClean="0">
                <a:solidFill>
                  <a:srgbClr val="7030A0"/>
                </a:solidFill>
              </a:rPr>
              <a:t>политики………………………………………………………………….……………………5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Основные </a:t>
            </a:r>
            <a:r>
              <a:rPr lang="ru-RU" dirty="0" smtClean="0">
                <a:solidFill>
                  <a:srgbClr val="7030A0"/>
                </a:solidFill>
              </a:rPr>
              <a:t>параметры прогноза </a:t>
            </a:r>
            <a:r>
              <a:rPr lang="ru-RU" dirty="0">
                <a:solidFill>
                  <a:srgbClr val="7030A0"/>
                </a:solidFill>
              </a:rPr>
              <a:t>социально-экономического </a:t>
            </a:r>
            <a:r>
              <a:rPr lang="ru-RU" dirty="0" smtClean="0">
                <a:solidFill>
                  <a:srgbClr val="7030A0"/>
                </a:solidFill>
              </a:rPr>
              <a:t>развития……………………………………………………………………..6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муниципальном долге……………………………………………………………………………………………………………………………….7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Основные характеристики бюджета…………………………………………………………………………………………………………………………….8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межбюджетных трансфертах…………………………………………………………………………………………………………………….9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доходов бюджета……………………………………………………..………………………………………………………………………………..10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налоговых и неналоговых доходов бюджета…………………………………………………………………….….11-12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межбюджетных трансфертов……………………………………………………..………………………………………………13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Расходы бюджета по муниципальным программам и непрограммных расходам………………………….…………………14-15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расходов по разделам, подразделам………………………………………………………………………………….…………………….16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Расходы бюджета по разделам, подразделам……………………………………………………………………………………………………..17-19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расходах с учетом целевых групп……………………………………………………………………………………………………...20-22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реализации общественно значимых проектов………………………………………………………………………………...23-24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Реализация проектов инициативного бюджетирования…………………………………………………………………………………………..25</a:t>
            </a:r>
          </a:p>
          <a:p>
            <a:r>
              <a:rPr lang="ru-RU" dirty="0">
                <a:solidFill>
                  <a:srgbClr val="7030A0"/>
                </a:solidFill>
              </a:rPr>
              <a:t>Информация о </a:t>
            </a:r>
            <a:r>
              <a:rPr lang="ru-RU" dirty="0" smtClean="0">
                <a:solidFill>
                  <a:srgbClr val="7030A0"/>
                </a:solidFill>
              </a:rPr>
              <a:t>позиции в </a:t>
            </a:r>
            <a:r>
              <a:rPr lang="ru-RU" dirty="0">
                <a:solidFill>
                  <a:srgbClr val="7030A0"/>
                </a:solidFill>
              </a:rPr>
              <a:t>рейтингах муниципальных образований Приморского </a:t>
            </a:r>
            <a:r>
              <a:rPr lang="ru-RU" dirty="0" smtClean="0">
                <a:solidFill>
                  <a:srgbClr val="7030A0"/>
                </a:solidFill>
              </a:rPr>
              <a:t>края…………………………………………26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Контактная информация……………………………………………………………………………………………………………………………………………..27</a:t>
            </a:r>
          </a:p>
        </p:txBody>
      </p:sp>
    </p:spTree>
    <p:extLst>
      <p:ext uri="{BB962C8B-B14F-4D97-AF65-F5344CB8AC3E}">
        <p14:creationId xmlns:p14="http://schemas.microsoft.com/office/powerpoint/2010/main" val="77703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414125" cy="51435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расходах с учетом интересов целевых групп в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 и плановом периоде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года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63012"/>
              </p:ext>
            </p:extLst>
          </p:nvPr>
        </p:nvGraphicFramePr>
        <p:xfrm>
          <a:off x="505326" y="540842"/>
          <a:ext cx="11446042" cy="611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394"/>
                <a:gridCol w="1355164"/>
                <a:gridCol w="3296653"/>
                <a:gridCol w="1211179"/>
                <a:gridCol w="1157994"/>
                <a:gridCol w="1152069"/>
                <a:gridCol w="986589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Меры социальной поддержки педагогическим работникам муниципальных образовательных организаций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чел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Единовременная денежная выплата в размере от 250 тыс. рублей до 350 тыс. рублей в зависимости от уровня образования и наличия диплома с отличием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657,000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1 685,000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1 310,000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3375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чел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Ежемесячная денежная выплата в размере 10 тыс. рублей, предоставляемая до достижения трехлетнего педагогического стажа работы в образовательной организации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осуществляющие классное руководство в муниципальных образовательных организациях, реализующих образовательные программы начального общего, основного общего и среднего общего образования, в том числе адаптированные основные общеобразовательные программы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денежное вознаграждение за классное руководство в размере 5000 рублей в месяц с учетом установленных трудовым законодательством Российской Федерации отчислений по социальному страхованию в государственные внебюджетные фонды Российской Федерации (в ПФ РФ на обязательное пенсионное страхование, в ФСС РФ - на обязательное социальное страхование на случай временной нетрудоспособности и в связи с материнством, в ФОМС - на обязательное медицинское страхование, а также с учетом страховых взносов на обязательное социальное страхование от несчастных случаев на производстве и профессиональных заболеваний) (далее - страховые взносы в государственные внебюджетные фонды) и районных коэффициентов к заработной плате, установленных решениями органов государственной власти СССР или федеральных органов государственной власти, за работу в районах Крайнего Севера и приравненных к ним местностях с особыми климатическими условиями (далее - районные коэффициенты) 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22 230,000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23 400,000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60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84050"/>
              </p:ext>
            </p:extLst>
          </p:nvPr>
        </p:nvGraphicFramePr>
        <p:xfrm>
          <a:off x="525379" y="381836"/>
          <a:ext cx="11217441" cy="606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47"/>
                <a:gridCol w="1267327"/>
                <a:gridCol w="3056415"/>
                <a:gridCol w="1051659"/>
                <a:gridCol w="1444085"/>
                <a:gridCol w="913604"/>
                <a:gridCol w="913604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Меры социальной поддержки семей с детьми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49880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в 1 - 4 классах включительно;            в 5 - 11 классах включительно из многодетных семей в Приморском крае; в 5 - 11 классах включительно из семей, имеющих среднедушевой доход ниже величины прожиточного минимума, установленной в Приморском крае;           в 5 - 11 классах включительно из семей, находящихся в социально опасном положении;             в 5 - 11 классах включительно из числа детей-сирот и детей, оставшихся без попечения родителей, за исключением детей, находящихся на полном государственном обеспечении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1324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предусматривает горячее блюдо, не считая горячего напитка, а для обучающихся в 1 - 4 классах включительно - также молоко или кисломолочный продукт объемом не менее 200 мл на одного ребенка в день в период учебного процесса из расчета 70 рублей 00 копеек в день на одного обучающегося.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11 646,600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14 435,550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14 435,550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14 681,200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с ограниченными возможностями здоровья и дети-инвалиды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два раза в день, включая горячее блюдо, не считая горячего напитка, в период учебного процесса из расчета 125 рублей 00 копеек в день на одного обучающегося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7 109,400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7 109,400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7 109,400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7 109,400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Родители (законные представители)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 части расходов на оплату стоимости путевки, приобретенной в организациях и (или) индивидуальных предпринимателей, оказывающих услуги по организации отдыха и оздоровления детей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1 847,400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2 608,119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1 847,119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1 847,300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Один родитель (законных представителей), внесший родительскую плату за содержание ребенка (присмотр и уход за ребенком) в образовательной организации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3 077,284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3 791,354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3 943,108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4 099,837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4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20837"/>
              </p:ext>
            </p:extLst>
          </p:nvPr>
        </p:nvGraphicFramePr>
        <p:xfrm>
          <a:off x="517359" y="405899"/>
          <a:ext cx="10968788" cy="410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387"/>
                <a:gridCol w="1151191"/>
                <a:gridCol w="3071590"/>
                <a:gridCol w="1138987"/>
                <a:gridCol w="1322844"/>
                <a:gridCol w="1109444"/>
                <a:gridCol w="1096345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детей-сирот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сироты и лица из числа детей сирот, оставшихся без попечения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кв.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детей-сирот и детей, оставшихся без попечения родителей, лиц из числа детей-сирот, оставшихся без попечения родителей, жилыми помещениями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20 568, 621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27 385,240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27 385,240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27,385,240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0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молодых семей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семьи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молодым семьям субсидий на приобретение (строительство) стандартного жилья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1 276,800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659,429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691,690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359,684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1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субъектов малого и среднего предпринимательства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индивидуальные предприниматели, физические лица – производители товаров, работ, услуг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перевозчикам, осуществляющим регулярные перевозки пассажиров и багажа автобусами общего пользования по </a:t>
                      </a:r>
                      <a:r>
                        <a:rPr lang="ru-RU" sz="1000" b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межпоселенческим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внутрипоселенческим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лица (кроме некоммерческих организаций),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индивидуальные предприниматели, физические лица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обеспечение граждан твердым топливом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7 502,783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3 059,820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291,830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291,813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42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391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реализации общественно значимых проектов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и плановом периоде 2024 и 2025 года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85406"/>
              </p:ext>
            </p:extLst>
          </p:nvPr>
        </p:nvGraphicFramePr>
        <p:xfrm>
          <a:off x="561474" y="673771"/>
          <a:ext cx="11417967" cy="5862226"/>
        </p:xfrm>
        <a:graphic>
          <a:graphicData uri="http://schemas.openxmlformats.org/drawingml/2006/table">
            <a:tbl>
              <a:tblPr firstRow="1" firstCol="1" bandRow="1"/>
              <a:tblGrid>
                <a:gridCol w="2842201"/>
                <a:gridCol w="873365"/>
                <a:gridCol w="665842"/>
                <a:gridCol w="785891"/>
                <a:gridCol w="1203417"/>
                <a:gridCol w="912451"/>
                <a:gridCol w="887791"/>
                <a:gridCol w="1060415"/>
                <a:gridCol w="2186594"/>
              </a:tblGrid>
              <a:tr h="27192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/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2022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бюджета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2023 год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447 000,000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1 685 000,00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поддержка педагогических работников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«Современная школа»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1 100 000,00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1 685 000,00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2 958 231,66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Ремонты школьных спортивных залов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«Успех каждого ребенка»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2 892 074,61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2 869 484,71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2 872 483,88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89 445,61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88 746,95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88 839,71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6 967 934,40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6 580 431,57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7 321 951,81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 дворовых территорий, благоустройство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сквера «Здоровье», благоустройство сквера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6 451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640,97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131 666,14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935 785,68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7 566 254,97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7 566 254,97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34 853,19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38 021,38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38 021,38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22 407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179,90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 Ханкайского группового водовода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«Чистая вода</a:t>
                      </a: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на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2020-2024 годы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20 912 200,00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426 779,70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848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96939"/>
              </p:ext>
            </p:extLst>
          </p:nvPr>
        </p:nvGraphicFramePr>
        <p:xfrm>
          <a:off x="553454" y="898362"/>
          <a:ext cx="11289630" cy="4869387"/>
        </p:xfrm>
        <a:graphic>
          <a:graphicData uri="http://schemas.openxmlformats.org/drawingml/2006/table">
            <a:tbl>
              <a:tblPr firstRow="1" firstCol="1" bandRow="1"/>
              <a:tblGrid>
                <a:gridCol w="3060331"/>
                <a:gridCol w="909969"/>
                <a:gridCol w="660471"/>
                <a:gridCol w="801838"/>
                <a:gridCol w="1227835"/>
                <a:gridCol w="930967"/>
                <a:gridCol w="905805"/>
                <a:gridCol w="1081932"/>
                <a:gridCol w="1710482"/>
              </a:tblGrid>
              <a:tr h="31060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2022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бюджета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2023 год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 «Демография»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196 490,13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 спортивного инвентаря, спортивного оборудования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7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 «Спорт-норма жизни»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703 249,99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5 894,70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7 440 813,59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Оснащение детской школы искусств музыкальными инструментами, оборудованием и учебными материалами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368 667,47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135 113,43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763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4042" y="370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Реализация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проектов инициативного бюджетирования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20" y="843677"/>
            <a:ext cx="116886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«Твой проект»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из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механизма инициативного бюджетирования,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создание комфортной городской среды и улучшение жизни людей. Это новый способ участия граждан в управлении бюджетом территорий, выборе объектов, которые нужно построить, реконструировать или благоустроить.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конкурс «Твой проект» в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жители подали шесть 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шесть из них прошли экспертную оценки и были допущены до голосования. Больше всех одобрение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связаны с развитием коммунальной инфраструктуры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По итогам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конкурсного отбора по реализации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инициативного бюджетирования по направлению «Твой проект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победителями конкурса стали два проекта: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Общественный туалет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с.Камень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-Рыболов, стоимостью 2 092 028,56 руб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асфальтового покрытия на автомобильной стоянке возле центральной районной больницы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с.Камень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-Рыболов, стоимостью 2 030 357,67 руб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71805" algn="just">
              <a:spcAft>
                <a:spcPts val="0"/>
              </a:spcAft>
            </a:pP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U:\_Temp_\ТВОЙ ПРОЕКТ 2022\фото Твой проект Ханкайский район\Обустройство асфальтового покрытия\WhatsApp Image 2022-09-02 at 11.01.00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686174"/>
            <a:ext cx="33401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AverinaEV\Downloads\c8f26e8c-4166-4534-9ea8-5ad7cd4158d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67" y="3676648"/>
            <a:ext cx="3708083" cy="2514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73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558" y="401053"/>
            <a:ext cx="11173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позиции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Ханкайскому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округу присвоена вторая степень открытости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данных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вторая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качества управления бюджетным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процессом.</a:t>
            </a:r>
          </a:p>
        </p:txBody>
      </p:sp>
    </p:spTree>
    <p:extLst>
      <p:ext uri="{BB962C8B-B14F-4D97-AF65-F5344CB8AC3E}">
        <p14:creationId xmlns:p14="http://schemas.microsoft.com/office/powerpoint/2010/main" val="143393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97832"/>
            <a:ext cx="9144000" cy="281213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Финансовое управление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Ханкайского муниципального округа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692684, Приморский край,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Ханкайский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с.Камень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-Рыболов,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ул.Кирова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8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8 (42349) 97-4-50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</a:t>
            </a:r>
            <a:r>
              <a:rPr lang="en-US" sz="1800" i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1800" i="1" u="sng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fin490@hankayski.ru</a:t>
            </a: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Уважаемые посетители! Вы можете ознакомиться с бюджетом Ханкайского муниципального округа на 2023 год и плановый период 2024-2025 годы на официальном сайте Ханкайского муниципального округа по адресу: 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hankayski.ru</a:t>
            </a:r>
            <a:r>
              <a:rPr lang="ru-RU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разделе «Бюджет »</a:t>
            </a:r>
            <a:endParaRPr lang="ru-RU" sz="22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1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960" y="548640"/>
            <a:ext cx="177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381" y="1251284"/>
            <a:ext cx="118587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функций государства и местного самоуправления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 поступающие в бюджет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-денежные средства выплачиваемые из бюджета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деятельность органов исполнительной власти, по составлению и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рассмотрению проектов бюджетов, утверждению и исполнению бюджетов, контролю за их исполнением, осуществлению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учета, составлению, внешней проверке, рассмотрению и утверждению бюджетной отчетности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другому бюджету бюджетной системы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и (или) условий их использования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юридическим и физическим лицам, бюджету другого уровня на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 финансирования программ, отраслей, предприятий и т.д.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бюджету другого уровня на безвозвратной и безвозмездной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на осуществление целевых расходов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муниципальный долг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обязательства, возникающие из государственных или муниципальных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заимствований, гарантий по обязательствам третьих лиц, другие обязательства в соответствии с видами долговых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обязательств, установленными Бюджетным Кодексом, принятые на себя Российской Федерацией, субъектом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или муниципальным образованием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исключением бюджетов государственных внебюджетных фондов) без учета межбюджетных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между этими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908" y="481262"/>
            <a:ext cx="1144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</a:p>
          <a:p>
            <a:pPr algn="ctr"/>
            <a:endParaRPr lang="ru-RU" sz="2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06" y="1203158"/>
            <a:ext cx="11101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Ханкайского муниципального округа установлены Законом Приморского края от 30.03.2020 № 775-КЗ «О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Приморского края».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территории Ханкайского муниципального округа входят села Алексеевка, Астраханка, Владимиро-Петровка, Дворянка, Ильинка, Камень-Рыболов,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Комиссарово, Люблино, 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Мельгуновка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Новокачалинск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Новониколаевка,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Новоселище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Октябрьское, Пархоменко, Первомайское,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-Александровское, Рассказово, Троицкое, Турий Рог, Удобное, железнодорожная станция Ильинка, железнодорожная станция Камень-Рыболов, железнодорожный разъезд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Ханкайского муниципального округа является село Камень-Рыболов.</a:t>
            </a: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8463" y="401053"/>
            <a:ext cx="10684041" cy="986589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Основные направления бю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джетной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налоговой политики 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Ханкайского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муниципального округа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1355557"/>
            <a:ext cx="10643937" cy="5101389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 мая 2018 года № 204 и от 21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2020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474;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программно-целевого планирования и управления с учетом приоритетов социально-экономического развития и реальных финансовых возможностей бюджета Ханкайского муниципального округа, развития механизма проектного управления, дальнейшего совершенствования системы оценки эффективности реализации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муниципальных закупок Ханкайского муниципального округа;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и открытости бюджета и бюджетного процесса Ханкайского муниципального округа для понимания гражданами реализуемой в Приморском крае бюджетной и налоговой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политики;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✓Рост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населения к органам исполнительной власти путем повышения открытости бюджетных данных.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387" y="404261"/>
            <a:ext cx="1111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социально-экономического развития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28682"/>
              </p:ext>
            </p:extLst>
          </p:nvPr>
        </p:nvGraphicFramePr>
        <p:xfrm>
          <a:off x="838200" y="1825625"/>
          <a:ext cx="11020928" cy="44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434"/>
                <a:gridCol w="1291390"/>
                <a:gridCol w="1042736"/>
                <a:gridCol w="1042737"/>
                <a:gridCol w="1026695"/>
                <a:gridCol w="1034716"/>
                <a:gridCol w="1150220"/>
              </a:tblGrid>
              <a:tr h="5797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3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20,80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20,40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20,05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19,70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19,35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89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естественного прироста населения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1000 человек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-7,79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-8,53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-8,67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-8,84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-9,00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01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216,80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230,40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239,62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254,02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266,72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93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 кв. м общей площади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2,35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1,86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2,79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2,42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2,43</a:t>
                      </a:r>
                    </a:p>
                  </a:txBody>
                  <a:tcPr marL="9525" marR="9525" marT="9525" marB="0" anchor="ctr"/>
                </a:tc>
              </a:tr>
              <a:tr h="5197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2,236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2,228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2,279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2,298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2,317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56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47 388,60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51 644,40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53 920,40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56 886,02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60 583,61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56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0,39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0,44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0,42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0,41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0,40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5430" y="481262"/>
            <a:ext cx="10202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муниципальном долге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на 2023 год и плановый период 2024-2025 годов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790" y="1451810"/>
            <a:ext cx="10508683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муниципальный долг Ханкайского муниципального округа составлял  0,0 тыс. рублей.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2023, 2024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бюджете Ханкайского муниципального округа  внутренние заимствования не планируются, в том числе  и на погашение кассового разрыва при исполнении бюджета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 Для погашения кассового разрыва  при исполнении бюджета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планируется задействовать остаток средств на  едином счете бюджета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В этой связи верхний предел муниципального  долга Ханкайского муниципального округа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запланирован в нулевом объеме.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411" y="-60960"/>
            <a:ext cx="11133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Ханкайского муниципального округа на 2023 год и плановый период 2024-2025 годов (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4841"/>
              </p:ext>
            </p:extLst>
          </p:nvPr>
        </p:nvGraphicFramePr>
        <p:xfrm>
          <a:off x="449180" y="646926"/>
          <a:ext cx="3865646" cy="591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24315"/>
              </p:ext>
            </p:extLst>
          </p:nvPr>
        </p:nvGraphicFramePr>
        <p:xfrm>
          <a:off x="4362449" y="1151857"/>
          <a:ext cx="7410451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1"/>
                <a:gridCol w="1057275"/>
                <a:gridCol w="1114425"/>
                <a:gridCol w="1384425"/>
                <a:gridCol w="737960"/>
                <a:gridCol w="963715"/>
                <a:gridCol w="971550"/>
              </a:tblGrid>
              <a:tr h="5010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(факт)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2022 года (уточненный)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года 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2022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году(%)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года 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958 385,209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1 031 035,942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1 108 065,809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954 374,125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950 896,095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638 692,599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612 578,041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934 114,509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782 426,125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778 678,095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988 413,094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1 047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100,323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1 108 065,809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954 374,125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950 896,095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-30 027,885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-16 064,3808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2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межбюджетных трансфертах Ханкайского муниципального округа на 2023 год и плановый период 2024-2025 годов (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23531"/>
              </p:ext>
            </p:extLst>
          </p:nvPr>
        </p:nvGraphicFramePr>
        <p:xfrm>
          <a:off x="942975" y="1320800"/>
          <a:ext cx="7019925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17"/>
                <a:gridCol w="955658"/>
                <a:gridCol w="923925"/>
                <a:gridCol w="962025"/>
                <a:gridCol w="857250"/>
                <a:gridCol w="952500"/>
                <a:gridCol w="895350"/>
              </a:tblGrid>
              <a:tr h="5010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(факт)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2022 года (уточненный)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года 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2022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году(%)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года 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трансфертов, из них: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638 692,599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612 578,041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934 114,509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782 426,125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778 678,095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-субвенции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368 684,864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398 397,747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449 032,076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487 191,248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512 219,388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-субсидии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184 964,527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111 014,125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173 835,051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24 018,836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15 256,032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-дотации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440,180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82 691,169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288 027,957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3р.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243 734,664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223 721,298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-иные межбюджетные трансферты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19 603,028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23 219,425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27 481,377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27 481,377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393332"/>
              </p:ext>
            </p:extLst>
          </p:nvPr>
        </p:nvGraphicFramePr>
        <p:xfrm>
          <a:off x="661987" y="3819525"/>
          <a:ext cx="10868025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947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13580</TotalTime>
  <Words>4591</Words>
  <Application>Microsoft Office PowerPoint</Application>
  <PresentationFormat>Произвольный</PresentationFormat>
  <Paragraphs>1242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 Ханкайского муниципального округа </vt:lpstr>
      <vt:lpstr>Презентация PowerPoint</vt:lpstr>
      <vt:lpstr>Презентация PowerPoint</vt:lpstr>
      <vt:lpstr>Презентация PowerPoint</vt:lpstr>
      <vt:lpstr>Сведения о межбюджетных трансфертах Ханкайского муниципального округа на 2023 год и плановый период 2024-2025 годов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Ханкайского муниципального округа по муниципальным программам и непрограммным расходам на 2023 год и плановый период 2024-2025 годов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расходах с учетом интересов целевых групп в 2023 году и плановом периоде 2024 и 2025 года </vt:lpstr>
      <vt:lpstr>Презентация PowerPoint</vt:lpstr>
      <vt:lpstr>Презентация PowerPoint</vt:lpstr>
      <vt:lpstr>Сведения о реализации общественно значимых проектов в 2023 году и плановом периоде 2024 и 2025 года</vt:lpstr>
      <vt:lpstr>Презентация PowerPoint</vt:lpstr>
      <vt:lpstr>Презентация PowerPoint</vt:lpstr>
      <vt:lpstr>Презентация PowerPoint</vt:lpstr>
      <vt:lpstr>Финансовое управление администрации Ханкайского муниципального округа  Адрес:  692684, Приморский край, Ханкайский район, с.Камень-Рыболов, ул.Кирова, 8  Телефон: 8 (42349) 97-4-50 E-mail: fin490@hankayski.ru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Аверина Евгения Владимировна</cp:lastModifiedBy>
  <cp:revision>964</cp:revision>
  <cp:lastPrinted>2022-11-07T23:35:01Z</cp:lastPrinted>
  <dcterms:created xsi:type="dcterms:W3CDTF">2017-03-13T02:17:37Z</dcterms:created>
  <dcterms:modified xsi:type="dcterms:W3CDTF">2023-01-12T02:28:41Z</dcterms:modified>
</cp:coreProperties>
</file>