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315" r:id="rId2"/>
    <p:sldId id="316" r:id="rId3"/>
    <p:sldId id="257" r:id="rId4"/>
    <p:sldId id="258" r:id="rId5"/>
    <p:sldId id="302" r:id="rId6"/>
    <p:sldId id="260" r:id="rId7"/>
    <p:sldId id="265" r:id="rId8"/>
    <p:sldId id="266" r:id="rId9"/>
    <p:sldId id="267" r:id="rId10"/>
    <p:sldId id="269" r:id="rId11"/>
    <p:sldId id="319" r:id="rId12"/>
    <p:sldId id="271" r:id="rId13"/>
    <p:sldId id="308" r:id="rId14"/>
    <p:sldId id="311" r:id="rId15"/>
    <p:sldId id="273" r:id="rId16"/>
    <p:sldId id="275" r:id="rId17"/>
    <p:sldId id="276" r:id="rId18"/>
    <p:sldId id="303" r:id="rId19"/>
    <p:sldId id="293" r:id="rId20"/>
    <p:sldId id="313" r:id="rId21"/>
    <p:sldId id="314" r:id="rId22"/>
    <p:sldId id="296" r:id="rId23"/>
    <p:sldId id="312" r:id="rId24"/>
    <p:sldId id="318" r:id="rId25"/>
    <p:sldId id="317" r:id="rId26"/>
    <p:sldId id="301" r:id="rId2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18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597" autoAdjust="0"/>
  </p:normalViewPr>
  <p:slideViewPr>
    <p:cSldViewPr snapToGrid="0">
      <p:cViewPr>
        <p:scale>
          <a:sx n="100" d="100"/>
          <a:sy n="100" d="100"/>
        </p:scale>
        <p:origin x="-936" y="-348"/>
      </p:cViewPr>
      <p:guideLst>
        <p:guide orient="horz" pos="618"/>
        <p:guide orient="horz" pos="2260"/>
        <p:guide orient="horz" pos="23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5161854768154"/>
          <c:y val="2.8252405949256341E-2"/>
          <c:w val="0.58155810728803492"/>
          <c:h val="0.83449246336604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Лист1!$A$19:$A$22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Лист1!$B$19:$B$22</c:f>
              <c:numCache>
                <c:formatCode>General</c:formatCode>
                <c:ptCount val="4"/>
                <c:pt idx="0" formatCode="0.000">
                  <c:v>1023389.338</c:v>
                </c:pt>
                <c:pt idx="1">
                  <c:v>1226691.4069999999</c:v>
                </c:pt>
                <c:pt idx="2">
                  <c:v>1107143.469</c:v>
                </c:pt>
                <c:pt idx="3">
                  <c:v>1153687.2520000001</c:v>
                </c:pt>
              </c:numCache>
            </c:numRef>
          </c:val>
        </c:ser>
        <c:ser>
          <c:idx val="1"/>
          <c:order val="1"/>
          <c:tx>
            <c:strRef>
              <c:f>Лист1!$C$18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667523238572532E-2"/>
                  <c:y val="0.23514853394764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632390436542393E-2"/>
                  <c:y val="0.19595711162303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632390436542393E-2"/>
                  <c:y val="0.24298681841256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702656040602588E-2"/>
                  <c:y val="0.12933169367120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Лист1!$A$19:$A$22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Лист1!$C$19:$C$22</c:f>
              <c:numCache>
                <c:formatCode>General</c:formatCode>
                <c:ptCount val="4"/>
                <c:pt idx="0">
                  <c:v>1022384.605</c:v>
                </c:pt>
                <c:pt idx="1">
                  <c:v>1226691.4069999999</c:v>
                </c:pt>
                <c:pt idx="2">
                  <c:v>1107143.469</c:v>
                </c:pt>
                <c:pt idx="3">
                  <c:v>1153687.2520000001</c:v>
                </c:pt>
              </c:numCache>
            </c:numRef>
          </c:val>
        </c:ser>
        <c:ser>
          <c:idx val="2"/>
          <c:order val="2"/>
          <c:tx>
            <c:strRef>
              <c:f>Лист1!$D$18</c:f>
              <c:strCache>
                <c:ptCount val="1"/>
                <c:pt idx="0">
                  <c:v>Деффицит/проффицит</c:v>
                </c:pt>
              </c:strCache>
            </c:strRef>
          </c:tx>
          <c:invertIfNegative val="0"/>
          <c:cat>
            <c:numRef>
              <c:f>Лист1!$A$19:$A$22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Лист1!$D$19:$D$22</c:f>
              <c:numCache>
                <c:formatCode>0.000</c:formatCode>
                <c:ptCount val="4"/>
                <c:pt idx="0">
                  <c:v>1004.7330000000075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29824"/>
        <c:axId val="38431360"/>
      </c:barChart>
      <c:catAx>
        <c:axId val="3842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1360"/>
        <c:crosses val="autoZero"/>
        <c:auto val="1"/>
        <c:lblAlgn val="ctr"/>
        <c:lblOffset val="100"/>
        <c:noMultiLvlLbl val="0"/>
      </c:catAx>
      <c:valAx>
        <c:axId val="3843136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3842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30149851475373"/>
          <c:y val="0.86376495341541415"/>
          <c:w val="0.23026405928229679"/>
          <c:h val="0.1325522227194562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2022 год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3763668799212596"/>
          <c:y val="7.55037868879245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62500000000003E-2"/>
          <c:y val="0.16848314292136177"/>
          <c:w val="0.84062499999999996"/>
          <c:h val="0.7565976156375879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121282545392617E-2"/>
          <c:y val="1.9860890226695321E-2"/>
          <c:w val="0.56166797430511695"/>
          <c:h val="0.84261329768886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Налоговые, неналоговые поступления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4"/>
                <c:pt idx="0">
                  <c:v>2023 Всего: 1 169 195,063</c:v>
                </c:pt>
                <c:pt idx="1">
                  <c:v>2024 Всего: 1 226 691,407</c:v>
                </c:pt>
                <c:pt idx="2">
                  <c:v>2025 Всего: 1 107 143,469</c:v>
                </c:pt>
                <c:pt idx="3">
                  <c:v>2026 Всего: 1 153 687,252</c:v>
                </c:pt>
              </c:strCache>
            </c:strRef>
          </c:cat>
          <c:val>
            <c:numRef>
              <c:f>Лист1!$B$3:$B$6</c:f>
              <c:numCache>
                <c:formatCode>_-* #,##0.000\ _₽_-;\-* #,##0.000\ _₽_-;_-* "-"??\ _₽_-;_-@_-</c:formatCode>
                <c:ptCount val="4"/>
                <c:pt idx="0">
                  <c:v>175992.92499999999</c:v>
                </c:pt>
                <c:pt idx="1">
                  <c:v>198343</c:v>
                </c:pt>
                <c:pt idx="2">
                  <c:v>176300</c:v>
                </c:pt>
                <c:pt idx="3">
                  <c:v>180519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0224691229374882E-3"/>
                  <c:y val="-0.1135004799193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56172807343259E-3"/>
                  <c:y val="-0.10215043192741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1350047991935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4"/>
                <c:pt idx="0">
                  <c:v>2023 Всего: 1 169 195,063</c:v>
                </c:pt>
                <c:pt idx="1">
                  <c:v>2024 Всего: 1 226 691,407</c:v>
                </c:pt>
                <c:pt idx="2">
                  <c:v>2025 Всего: 1 107 143,469</c:v>
                </c:pt>
                <c:pt idx="3">
                  <c:v>2026 Всего: 1 153 687,252</c:v>
                </c:pt>
              </c:strCache>
            </c:strRef>
          </c:cat>
          <c:val>
            <c:numRef>
              <c:f>Лист1!$C$3:$C$6</c:f>
              <c:numCache>
                <c:formatCode>_-* #,##0.000\ _₽_-;\-* #,##0.000\ _₽_-;_-* "-"??\ _₽_-;_-@_-</c:formatCode>
                <c:ptCount val="4"/>
                <c:pt idx="0">
                  <c:v>993202.13800000004</c:v>
                </c:pt>
                <c:pt idx="1">
                  <c:v>1028348.407</c:v>
                </c:pt>
                <c:pt idx="2">
                  <c:v>930843.46900000004</c:v>
                </c:pt>
                <c:pt idx="3">
                  <c:v>973168.25199999998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69408"/>
        <c:axId val="45970944"/>
      </c:barChart>
      <c:catAx>
        <c:axId val="45969408"/>
        <c:scaling>
          <c:orientation val="minMax"/>
        </c:scaling>
        <c:delete val="0"/>
        <c:axPos val="b"/>
        <c:majorTickMark val="out"/>
        <c:minorTickMark val="none"/>
        <c:tickLblPos val="nextTo"/>
        <c:crossAx val="45970944"/>
        <c:crosses val="autoZero"/>
        <c:auto val="1"/>
        <c:lblAlgn val="ctr"/>
        <c:lblOffset val="100"/>
        <c:noMultiLvlLbl val="0"/>
      </c:catAx>
      <c:valAx>
        <c:axId val="45970944"/>
        <c:scaling>
          <c:orientation val="minMax"/>
        </c:scaling>
        <c:delete val="0"/>
        <c:axPos val="l"/>
        <c:majorGridlines/>
        <c:numFmt formatCode="_-* #,##0.000\ _₽_-;\-* #,##0.000\ _₽_-;_-* &quot;-&quot;??\ _₽_-;_-@_-" sourceLinked="1"/>
        <c:majorTickMark val="out"/>
        <c:minorTickMark val="none"/>
        <c:tickLblPos val="nextTo"/>
        <c:crossAx val="45969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(2)'!$B$2</c:f>
              <c:strCache>
                <c:ptCount val="1"/>
                <c:pt idx="0">
                  <c:v>2023 год: 175 992,925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(2)'!$B$3:$B$10</c:f>
              <c:numCache>
                <c:formatCode>#,##0.000</c:formatCode>
                <c:ptCount val="8"/>
                <c:pt idx="0">
                  <c:v>107722</c:v>
                </c:pt>
                <c:pt idx="1">
                  <c:v>13057</c:v>
                </c:pt>
                <c:pt idx="2">
                  <c:v>8500</c:v>
                </c:pt>
                <c:pt idx="3">
                  <c:v>16700</c:v>
                </c:pt>
                <c:pt idx="4">
                  <c:v>2400</c:v>
                </c:pt>
                <c:pt idx="5">
                  <c:v>17151</c:v>
                </c:pt>
                <c:pt idx="6">
                  <c:v>7355.9290000000001</c:v>
                </c:pt>
                <c:pt idx="7">
                  <c:v>3106.9960000000001</c:v>
                </c:pt>
              </c:numCache>
            </c:numRef>
          </c:val>
        </c:ser>
        <c:ser>
          <c:idx val="1"/>
          <c:order val="1"/>
          <c:tx>
            <c:strRef>
              <c:f>'Лист1 (2)'!$C$2</c:f>
              <c:strCache>
                <c:ptCount val="1"/>
                <c:pt idx="0">
                  <c:v>2024 год: 198 343,000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(2)'!$C$3:$C$10</c:f>
              <c:numCache>
                <c:formatCode>#,##0.000</c:formatCode>
                <c:ptCount val="8"/>
                <c:pt idx="0">
                  <c:v>131900</c:v>
                </c:pt>
                <c:pt idx="1">
                  <c:v>15908</c:v>
                </c:pt>
                <c:pt idx="2">
                  <c:v>8600</c:v>
                </c:pt>
                <c:pt idx="3">
                  <c:v>15600</c:v>
                </c:pt>
                <c:pt idx="4">
                  <c:v>2500</c:v>
                </c:pt>
                <c:pt idx="5">
                  <c:v>19340</c:v>
                </c:pt>
                <c:pt idx="6">
                  <c:v>2600</c:v>
                </c:pt>
                <c:pt idx="7">
                  <c:v>1895</c:v>
                </c:pt>
              </c:numCache>
            </c:numRef>
          </c:val>
        </c:ser>
        <c:ser>
          <c:idx val="2"/>
          <c:order val="2"/>
          <c:tx>
            <c:strRef>
              <c:f>'Лист1 (2)'!$D$2</c:f>
              <c:strCache>
                <c:ptCount val="1"/>
                <c:pt idx="0">
                  <c:v>2025 год: 176 300,000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(2)'!$D$3:$D$10</c:f>
              <c:numCache>
                <c:formatCode>#,##0.000</c:formatCode>
                <c:ptCount val="8"/>
                <c:pt idx="0">
                  <c:v>111277</c:v>
                </c:pt>
                <c:pt idx="1">
                  <c:v>17038</c:v>
                </c:pt>
                <c:pt idx="2">
                  <c:v>8700</c:v>
                </c:pt>
                <c:pt idx="3">
                  <c:v>16000</c:v>
                </c:pt>
                <c:pt idx="4">
                  <c:v>2500</c:v>
                </c:pt>
                <c:pt idx="5">
                  <c:v>16270</c:v>
                </c:pt>
                <c:pt idx="6">
                  <c:v>2620</c:v>
                </c:pt>
                <c:pt idx="7">
                  <c:v>1895</c:v>
                </c:pt>
              </c:numCache>
            </c:numRef>
          </c:val>
        </c:ser>
        <c:ser>
          <c:idx val="3"/>
          <c:order val="3"/>
          <c:tx>
            <c:strRef>
              <c:f>'Лист1 (2)'!$E$2</c:f>
              <c:strCache>
                <c:ptCount val="1"/>
                <c:pt idx="0">
                  <c:v>2026 год: 180 519,000</c:v>
                </c:pt>
              </c:strCache>
            </c:strRef>
          </c:tx>
          <c:invertIfNegative val="0"/>
          <c:cat>
            <c:strRef>
              <c:f>'Лист1 (2)'!$A$3:$A$10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Специальные налоговые режимы</c:v>
                </c:pt>
                <c:pt idx="3">
                  <c:v>Имущественные налоги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Иные доходы</c:v>
                </c:pt>
              </c:strCache>
            </c:strRef>
          </c:cat>
          <c:val>
            <c:numRef>
              <c:f>'Лист1 (2)'!$E$3:$E$10</c:f>
              <c:numCache>
                <c:formatCode>#,##0.000</c:formatCode>
                <c:ptCount val="8"/>
                <c:pt idx="0">
                  <c:v>114949</c:v>
                </c:pt>
                <c:pt idx="1">
                  <c:v>17735</c:v>
                </c:pt>
                <c:pt idx="2">
                  <c:v>8800</c:v>
                </c:pt>
                <c:pt idx="3">
                  <c:v>16000</c:v>
                </c:pt>
                <c:pt idx="4">
                  <c:v>2500</c:v>
                </c:pt>
                <c:pt idx="5">
                  <c:v>16020</c:v>
                </c:pt>
                <c:pt idx="6">
                  <c:v>2620</c:v>
                </c:pt>
                <c:pt idx="7">
                  <c:v>1895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66656"/>
        <c:axId val="37768192"/>
      </c:barChart>
      <c:catAx>
        <c:axId val="37766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37768192"/>
        <c:crosses val="autoZero"/>
        <c:auto val="1"/>
        <c:lblAlgn val="ctr"/>
        <c:lblOffset val="100"/>
        <c:noMultiLvlLbl val="0"/>
      </c:catAx>
      <c:valAx>
        <c:axId val="37768192"/>
        <c:scaling>
          <c:orientation val="minMax"/>
        </c:scaling>
        <c:delete val="0"/>
        <c:axPos val="l"/>
        <c:majorGridlines/>
        <c:numFmt formatCode="#,##0.000" sourceLinked="1"/>
        <c:majorTickMark val="none"/>
        <c:minorTickMark val="none"/>
        <c:tickLblPos val="nextTo"/>
        <c:crossAx val="377666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invertIfNegative val="0"/>
          <c:cat>
            <c:strRef>
              <c:f>Лист1!$B$3:$E$3</c:f>
              <c:strCache>
                <c:ptCount val="4"/>
                <c:pt idx="0">
                  <c:v>2023 год:                                         993 202,138</c:v>
                </c:pt>
                <c:pt idx="1">
                  <c:v>2024 год:                                         1 028 348,407</c:v>
                </c:pt>
                <c:pt idx="2">
                  <c:v>2025 год:                           930 843,469</c:v>
                </c:pt>
                <c:pt idx="3">
                  <c:v>2026 год:                                 973 168,252</c:v>
                </c:pt>
              </c:strCache>
            </c:strRef>
          </c:cat>
          <c:val>
            <c:numRef>
              <c:f>Лист1!$B$4:$E$4</c:f>
              <c:numCache>
                <c:formatCode>#,##0.000</c:formatCode>
                <c:ptCount val="4"/>
                <c:pt idx="0">
                  <c:v>310674.16600000003</c:v>
                </c:pt>
                <c:pt idx="1">
                  <c:v>306093.06599999999</c:v>
                </c:pt>
                <c:pt idx="2">
                  <c:v>243480.99600000001</c:v>
                </c:pt>
                <c:pt idx="3">
                  <c:v>243480.99600000001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Субсидии бюджетам бюджетной системы Российской Федерации (межбюджетные субсидии)</c:v>
                </c:pt>
              </c:strCache>
            </c:strRef>
          </c:tx>
          <c:invertIfNegative val="0"/>
          <c:cat>
            <c:strRef>
              <c:f>Лист1!$B$3:$E$3</c:f>
              <c:strCache>
                <c:ptCount val="4"/>
                <c:pt idx="0">
                  <c:v>2023 год:                                         993 202,138</c:v>
                </c:pt>
                <c:pt idx="1">
                  <c:v>2024 год:                                         1 028 348,407</c:v>
                </c:pt>
                <c:pt idx="2">
                  <c:v>2025 год:                           930 843,469</c:v>
                </c:pt>
                <c:pt idx="3">
                  <c:v>2026 год:                                 973 168,252</c:v>
                </c:pt>
              </c:strCache>
            </c:strRef>
          </c:cat>
          <c:val>
            <c:numRef>
              <c:f>Лист1!$B$5:$E$5</c:f>
              <c:numCache>
                <c:formatCode>#,##0.000</c:formatCode>
                <c:ptCount val="4"/>
                <c:pt idx="0">
                  <c:v>214889.598</c:v>
                </c:pt>
                <c:pt idx="1">
                  <c:v>99768.581999999995</c:v>
                </c:pt>
                <c:pt idx="2">
                  <c:v>49179.906999999999</c:v>
                </c:pt>
                <c:pt idx="3">
                  <c:v>49229.177000000003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invertIfNegative val="0"/>
          <c:cat>
            <c:strRef>
              <c:f>Лист1!$B$3:$E$3</c:f>
              <c:strCache>
                <c:ptCount val="4"/>
                <c:pt idx="0">
                  <c:v>2023 год:                                         993 202,138</c:v>
                </c:pt>
                <c:pt idx="1">
                  <c:v>2024 год:                                         1 028 348,407</c:v>
                </c:pt>
                <c:pt idx="2">
                  <c:v>2025 год:                           930 843,469</c:v>
                </c:pt>
                <c:pt idx="3">
                  <c:v>2026 год:                                 973 168,252</c:v>
                </c:pt>
              </c:strCache>
            </c:strRef>
          </c:cat>
          <c:val>
            <c:numRef>
              <c:f>Лист1!$B$6:$E$6</c:f>
              <c:numCache>
                <c:formatCode>#,##0.000</c:formatCode>
                <c:ptCount val="4"/>
                <c:pt idx="0">
                  <c:v>428626.11599999998</c:v>
                </c:pt>
                <c:pt idx="1">
                  <c:v>595703.902</c:v>
                </c:pt>
                <c:pt idx="2">
                  <c:v>611399.71</c:v>
                </c:pt>
                <c:pt idx="3">
                  <c:v>652829.50899999996</c:v>
                </c:pt>
              </c:numCache>
            </c:numRef>
          </c:val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Лист1!$B$3:$E$3</c:f>
              <c:strCache>
                <c:ptCount val="4"/>
                <c:pt idx="0">
                  <c:v>2023 год:                                         993 202,138</c:v>
                </c:pt>
                <c:pt idx="1">
                  <c:v>2024 год:                                         1 028 348,407</c:v>
                </c:pt>
                <c:pt idx="2">
                  <c:v>2025 год:                           930 843,469</c:v>
                </c:pt>
                <c:pt idx="3">
                  <c:v>2026 год:                                 973 168,252</c:v>
                </c:pt>
              </c:strCache>
            </c:strRef>
          </c:cat>
          <c:val>
            <c:numRef>
              <c:f>Лист1!$B$7:$E$7</c:f>
              <c:numCache>
                <c:formatCode>#,##0.000</c:formatCode>
                <c:ptCount val="4"/>
                <c:pt idx="0">
                  <c:v>31578.609</c:v>
                </c:pt>
                <c:pt idx="1">
                  <c:v>26782.857</c:v>
                </c:pt>
                <c:pt idx="2">
                  <c:v>26782.857</c:v>
                </c:pt>
                <c:pt idx="3">
                  <c:v>27628.571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085952"/>
        <c:axId val="63095936"/>
      </c:barChart>
      <c:catAx>
        <c:axId val="63085952"/>
        <c:scaling>
          <c:orientation val="minMax"/>
        </c:scaling>
        <c:delete val="0"/>
        <c:axPos val="b"/>
        <c:majorTickMark val="out"/>
        <c:minorTickMark val="none"/>
        <c:tickLblPos val="nextTo"/>
        <c:crossAx val="63095936"/>
        <c:crosses val="autoZero"/>
        <c:auto val="1"/>
        <c:lblAlgn val="ctr"/>
        <c:lblOffset val="100"/>
        <c:noMultiLvlLbl val="0"/>
      </c:catAx>
      <c:valAx>
        <c:axId val="63095936"/>
        <c:scaling>
          <c:orientation val="minMax"/>
        </c:scaling>
        <c:delete val="0"/>
        <c:axPos val="l"/>
        <c:majorGridlines/>
        <c:numFmt formatCode="#,##0.000" sourceLinked="1"/>
        <c:majorTickMark val="out"/>
        <c:minorTickMark val="none"/>
        <c:tickLblPos val="nextTo"/>
        <c:crossAx val="63085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'прил 15 (3)'!$B$1</c:f>
              <c:strCache>
                <c:ptCount val="1"/>
                <c:pt idx="0">
                  <c:v>Бюджет 2023 год (уточненный)</c:v>
                </c:pt>
              </c:strCache>
            </c:strRef>
          </c:tx>
          <c:invertIfNegative val="0"/>
          <c:cat>
            <c:strRef>
              <c:f>'прил 15 (3)'!$A$2:$A$3</c:f>
              <c:strCache>
                <c:ptCount val="2"/>
                <c:pt idx="0">
                  <c:v>Программные </c:v>
                </c:pt>
                <c:pt idx="1">
                  <c:v>Непрограммные </c:v>
                </c:pt>
              </c:strCache>
            </c:strRef>
          </c:cat>
          <c:val>
            <c:numRef>
              <c:f>'прил 15 (3)'!$B$2:$B$3</c:f>
              <c:numCache>
                <c:formatCode>_-* #,##0.000\ _₽_-;\-* #,##0.000\ _₽_-;_-* "-"??\ _₽_-;_-@_-</c:formatCode>
                <c:ptCount val="2"/>
                <c:pt idx="0" formatCode="#,##0.000_ ;\-#,##0.000\ ">
                  <c:v>1044874.8810000001</c:v>
                </c:pt>
                <c:pt idx="1">
                  <c:v>141389.383</c:v>
                </c:pt>
              </c:numCache>
            </c:numRef>
          </c:val>
        </c:ser>
        <c:ser>
          <c:idx val="1"/>
          <c:order val="1"/>
          <c:tx>
            <c:strRef>
              <c:f>'прил 15 (3)'!$C$1</c:f>
              <c:strCache>
                <c:ptCount val="1"/>
                <c:pt idx="0">
                  <c:v>Бюджет 2024 год </c:v>
                </c:pt>
              </c:strCache>
            </c:strRef>
          </c:tx>
          <c:invertIfNegative val="0"/>
          <c:cat>
            <c:strRef>
              <c:f>'прил 15 (3)'!$A$2:$A$3</c:f>
              <c:strCache>
                <c:ptCount val="2"/>
                <c:pt idx="0">
                  <c:v>Программные </c:v>
                </c:pt>
                <c:pt idx="1">
                  <c:v>Непрограммные </c:v>
                </c:pt>
              </c:strCache>
            </c:strRef>
          </c:cat>
          <c:val>
            <c:numRef>
              <c:f>'прил 15 (3)'!$C$2:$C$3</c:f>
              <c:numCache>
                <c:formatCode>_-* #,##0.000\ _₽_-;\-* #,##0.000\ _₽_-;_-* "-"??\ _₽_-;_-@_-</c:formatCode>
                <c:ptCount val="2"/>
                <c:pt idx="0" formatCode="#,##0.000_ ;\-#,##0.000\ ">
                  <c:v>1058464.1839999999</c:v>
                </c:pt>
                <c:pt idx="1">
                  <c:v>168227.223</c:v>
                </c:pt>
              </c:numCache>
            </c:numRef>
          </c:val>
        </c:ser>
        <c:ser>
          <c:idx val="2"/>
          <c:order val="2"/>
          <c:tx>
            <c:strRef>
              <c:f>'прил 15 (3)'!$D$1</c:f>
              <c:strCache>
                <c:ptCount val="1"/>
                <c:pt idx="0">
                  <c:v>Бюджет 2025 год (план)</c:v>
                </c:pt>
              </c:strCache>
            </c:strRef>
          </c:tx>
          <c:invertIfNegative val="0"/>
          <c:cat>
            <c:strRef>
              <c:f>'прил 15 (3)'!$A$2:$A$3</c:f>
              <c:strCache>
                <c:ptCount val="2"/>
                <c:pt idx="0">
                  <c:v>Программные </c:v>
                </c:pt>
                <c:pt idx="1">
                  <c:v>Непрограммные </c:v>
                </c:pt>
              </c:strCache>
            </c:strRef>
          </c:cat>
          <c:val>
            <c:numRef>
              <c:f>'прил 15 (3)'!$D$2:$D$3</c:f>
              <c:numCache>
                <c:formatCode>_-* #,##0.000\ _₽_-;\-* #,##0.000\ _₽_-;_-* "-"??\ _₽_-;_-@_-</c:formatCode>
                <c:ptCount val="2"/>
                <c:pt idx="0" formatCode="#,##0.000_ ;\-#,##0.000\ ">
                  <c:v>966927.01500000001</c:v>
                </c:pt>
                <c:pt idx="1">
                  <c:v>129721.929</c:v>
                </c:pt>
              </c:numCache>
            </c:numRef>
          </c:val>
        </c:ser>
        <c:ser>
          <c:idx val="3"/>
          <c:order val="3"/>
          <c:tx>
            <c:strRef>
              <c:f>'прил 15 (3)'!$E$1</c:f>
              <c:strCache>
                <c:ptCount val="1"/>
                <c:pt idx="0">
                  <c:v>Бюджет 2026 год (план)</c:v>
                </c:pt>
              </c:strCache>
            </c:strRef>
          </c:tx>
          <c:invertIfNegative val="0"/>
          <c:cat>
            <c:strRef>
              <c:f>'прил 15 (3)'!$A$2:$A$3</c:f>
              <c:strCache>
                <c:ptCount val="2"/>
                <c:pt idx="0">
                  <c:v>Программные </c:v>
                </c:pt>
                <c:pt idx="1">
                  <c:v>Непрограммные </c:v>
                </c:pt>
              </c:strCache>
            </c:strRef>
          </c:cat>
          <c:val>
            <c:numRef>
              <c:f>'прил 15 (3)'!$E$2:$E$3</c:f>
              <c:numCache>
                <c:formatCode>_-* #,##0.000\ _₽_-;\-* #,##0.000\ _₽_-;_-* "-"??\ _₽_-;_-@_-</c:formatCode>
                <c:ptCount val="2"/>
                <c:pt idx="0" formatCode="#,##0.000_ ;\-#,##0.000\ ">
                  <c:v>993366.88500000001</c:v>
                </c:pt>
                <c:pt idx="1">
                  <c:v>139120.36799999999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4888960"/>
        <c:axId val="84894848"/>
      </c:barChart>
      <c:catAx>
        <c:axId val="84888960"/>
        <c:scaling>
          <c:orientation val="minMax"/>
        </c:scaling>
        <c:delete val="0"/>
        <c:axPos val="b"/>
        <c:majorTickMark val="none"/>
        <c:minorTickMark val="none"/>
        <c:tickLblPos val="nextTo"/>
        <c:crossAx val="84894848"/>
        <c:crosses val="autoZero"/>
        <c:auto val="1"/>
        <c:lblAlgn val="ctr"/>
        <c:lblOffset val="100"/>
        <c:noMultiLvlLbl val="0"/>
      </c:catAx>
      <c:valAx>
        <c:axId val="84894848"/>
        <c:scaling>
          <c:orientation val="minMax"/>
        </c:scaling>
        <c:delete val="1"/>
        <c:axPos val="l"/>
        <c:numFmt formatCode="#,##0.000_ ;\-#,##0.000\ " sourceLinked="1"/>
        <c:majorTickMark val="none"/>
        <c:minorTickMark val="none"/>
        <c:tickLblPos val="nextTo"/>
        <c:crossAx val="848889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91656420403498"/>
          <c:y val="1.7669255126744565E-2"/>
          <c:w val="0.80491625206621664"/>
          <c:h val="0.58705599732619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 (2)'!$B$2</c:f>
              <c:strCache>
                <c:ptCount val="1"/>
                <c:pt idx="0">
                  <c:v>2022 год: 1 041 627,622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(2)'!$B$3:$B$13</c:f>
              <c:numCache>
                <c:formatCode>#,##0.000</c:formatCode>
                <c:ptCount val="11"/>
                <c:pt idx="0">
                  <c:v>123623.602</c:v>
                </c:pt>
                <c:pt idx="1">
                  <c:v>1710.1759999999999</c:v>
                </c:pt>
                <c:pt idx="2">
                  <c:v>991.74699999999996</c:v>
                </c:pt>
                <c:pt idx="3">
                  <c:v>29347.684000000001</c:v>
                </c:pt>
                <c:pt idx="4">
                  <c:v>124620.52899999999</c:v>
                </c:pt>
                <c:pt idx="5">
                  <c:v>555</c:v>
                </c:pt>
                <c:pt idx="6">
                  <c:v>661157.90700000001</c:v>
                </c:pt>
                <c:pt idx="7">
                  <c:v>40601.47</c:v>
                </c:pt>
                <c:pt idx="8">
                  <c:v>42986.375</c:v>
                </c:pt>
                <c:pt idx="9">
                  <c:v>12676.133</c:v>
                </c:pt>
                <c:pt idx="10">
                  <c:v>3357</c:v>
                </c:pt>
              </c:numCache>
            </c:numRef>
          </c:val>
        </c:ser>
        <c:ser>
          <c:idx val="1"/>
          <c:order val="1"/>
          <c:tx>
            <c:strRef>
              <c:f>'Лист1 (2)'!$C$2</c:f>
              <c:strCache>
                <c:ptCount val="1"/>
                <c:pt idx="0">
                  <c:v>2023 год: 976 194,104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(2)'!$C$3:$C$13</c:f>
              <c:numCache>
                <c:formatCode>#,##0.000</c:formatCode>
                <c:ptCount val="11"/>
                <c:pt idx="0">
                  <c:v>130526.07</c:v>
                </c:pt>
                <c:pt idx="1">
                  <c:v>1951.38</c:v>
                </c:pt>
                <c:pt idx="2">
                  <c:v>805</c:v>
                </c:pt>
                <c:pt idx="3">
                  <c:v>15218.134</c:v>
                </c:pt>
                <c:pt idx="4">
                  <c:v>60856.184999999998</c:v>
                </c:pt>
                <c:pt idx="5">
                  <c:v>515</c:v>
                </c:pt>
                <c:pt idx="6">
                  <c:v>619546.63</c:v>
                </c:pt>
                <c:pt idx="7">
                  <c:v>43194.171000000002</c:v>
                </c:pt>
                <c:pt idx="8">
                  <c:v>96001.620999999999</c:v>
                </c:pt>
                <c:pt idx="9">
                  <c:v>4222.9139999999998</c:v>
                </c:pt>
                <c:pt idx="10">
                  <c:v>3357</c:v>
                </c:pt>
              </c:numCache>
            </c:numRef>
          </c:val>
        </c:ser>
        <c:ser>
          <c:idx val="2"/>
          <c:order val="2"/>
          <c:tx>
            <c:strRef>
              <c:f>'Лист1 (2)'!$D$2</c:f>
              <c:strCache>
                <c:ptCount val="1"/>
                <c:pt idx="0">
                  <c:v>2024 год: 1 226 691,407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(2)'!$D$3:$D$13</c:f>
              <c:numCache>
                <c:formatCode>#,##0.000</c:formatCode>
                <c:ptCount val="11"/>
                <c:pt idx="0">
                  <c:v>151963.766</c:v>
                </c:pt>
                <c:pt idx="1">
                  <c:v>2063.8319999999999</c:v>
                </c:pt>
                <c:pt idx="2">
                  <c:v>2612.9450000000002</c:v>
                </c:pt>
                <c:pt idx="3">
                  <c:v>86634.267000000007</c:v>
                </c:pt>
                <c:pt idx="4">
                  <c:v>52173.883999999998</c:v>
                </c:pt>
                <c:pt idx="5">
                  <c:v>755</c:v>
                </c:pt>
                <c:pt idx="6">
                  <c:v>827678.82700000005</c:v>
                </c:pt>
                <c:pt idx="7">
                  <c:v>39611.43</c:v>
                </c:pt>
                <c:pt idx="8">
                  <c:v>55611.749000000003</c:v>
                </c:pt>
                <c:pt idx="9">
                  <c:v>3620.451</c:v>
                </c:pt>
                <c:pt idx="10">
                  <c:v>3965.2550000000001</c:v>
                </c:pt>
              </c:numCache>
            </c:numRef>
          </c:val>
        </c:ser>
        <c:ser>
          <c:idx val="3"/>
          <c:order val="3"/>
          <c:tx>
            <c:strRef>
              <c:f>'Лист1 (2)'!$E$2</c:f>
              <c:strCache>
                <c:ptCount val="1"/>
                <c:pt idx="0">
                  <c:v>2025 год: 1 096 648,944</c:v>
                </c:pt>
              </c:strCache>
            </c:strRef>
          </c:tx>
          <c:invertIfNegative val="0"/>
          <c:cat>
            <c:strRef>
              <c:f>'Лист1 (2)'!$A$3:$A$13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'Лист1 (2)'!$E$3:$E$13</c:f>
              <c:numCache>
                <c:formatCode>#,##0.000</c:formatCode>
                <c:ptCount val="11"/>
                <c:pt idx="0">
                  <c:v>114568.027</c:v>
                </c:pt>
                <c:pt idx="1">
                  <c:v>2248.0619999999999</c:v>
                </c:pt>
                <c:pt idx="2">
                  <c:v>785</c:v>
                </c:pt>
                <c:pt idx="3">
                  <c:v>55468.697</c:v>
                </c:pt>
                <c:pt idx="4">
                  <c:v>13827.736999999999</c:v>
                </c:pt>
                <c:pt idx="5">
                  <c:v>515</c:v>
                </c:pt>
                <c:pt idx="6">
                  <c:v>829845.27399999998</c:v>
                </c:pt>
                <c:pt idx="7">
                  <c:v>36679.499000000003</c:v>
                </c:pt>
                <c:pt idx="8">
                  <c:v>39228.392</c:v>
                </c:pt>
                <c:pt idx="9">
                  <c:v>983.25599999999997</c:v>
                </c:pt>
                <c:pt idx="10">
                  <c:v>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97536"/>
        <c:axId val="97299072"/>
      </c:barChart>
      <c:catAx>
        <c:axId val="97297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7299072"/>
        <c:crosses val="autoZero"/>
        <c:auto val="1"/>
        <c:lblAlgn val="ctr"/>
        <c:lblOffset val="100"/>
        <c:noMultiLvlLbl val="0"/>
      </c:catAx>
      <c:valAx>
        <c:axId val="97299072"/>
        <c:scaling>
          <c:orientation val="minMax"/>
        </c:scaling>
        <c:delete val="0"/>
        <c:axPos val="l"/>
        <c:majorGridlines/>
        <c:numFmt formatCode="#,##0.000" sourceLinked="1"/>
        <c:majorTickMark val="none"/>
        <c:minorTickMark val="none"/>
        <c:tickLblPos val="nextTo"/>
        <c:crossAx val="972975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479" cy="497921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917" y="1"/>
            <a:ext cx="2971479" cy="497921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5727BF3F-8DF5-402D-A262-373E4AA48D3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86719"/>
            <a:ext cx="5487042" cy="3916550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9354"/>
            <a:ext cx="2971479" cy="497921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917" y="9449354"/>
            <a:ext cx="2971479" cy="497921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C24C596A-21FC-4F1D-AD7C-11457918A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3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C596A-21FC-4F1D-AD7C-11457918A8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8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0262-E01D-49F4-B831-D6061A01A92E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67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90AF-7DC6-47BC-BD0A-5FA23B07BB93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62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1B85-2008-4C43-B7AC-303C7A39AB85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7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7BAB-4931-4339-B89D-5AB462798B9B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5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C45-3ADC-447A-A7A1-F6920ABB730F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24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EB7C-1895-43D3-B1C1-E42B31FC76B1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61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6216-1713-4E7E-A8EF-BCD70462ED46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15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DA80-40C7-453F-8B6C-3F03C6701B95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8AB4-06C8-4AEB-9E6A-454BCBB1DFAF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8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2665-0CC1-4A00-B368-EC2BEE63F619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80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0026-3E30-485A-A690-C950B73FD11A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00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AACC-458C-4DAD-B1E6-6ABDF3B34B05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6706-56A1-4317-91DE-E0DB81D256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hankayski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Финансовое управление\_Temp_\Ханка\_DSC0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" y="256030"/>
            <a:ext cx="11870280" cy="61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0947" y="474930"/>
            <a:ext cx="75879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err="1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Ханкайский</a:t>
            </a:r>
            <a:r>
              <a:rPr lang="ru-RU" sz="4800" b="1" u="sng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округ:</a:t>
            </a:r>
          </a:p>
          <a:p>
            <a:pPr algn="ctr"/>
            <a:r>
              <a:rPr lang="ru-RU" sz="3600" b="1" u="sng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b="1" u="sng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 на 2024 год и плановый период 2025-2026 годов</a:t>
            </a:r>
          </a:p>
          <a:p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07345" y="548220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55" y="251098"/>
            <a:ext cx="11560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и неналоговых доходов бюджета Ханкайского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на 2024 год и плановый период 2025-2026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45903"/>
              </p:ext>
            </p:extLst>
          </p:nvPr>
        </p:nvGraphicFramePr>
        <p:xfrm>
          <a:off x="645695" y="1159878"/>
          <a:ext cx="11197388" cy="558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272"/>
                <a:gridCol w="987360"/>
                <a:gridCol w="987360"/>
                <a:gridCol w="1035363"/>
                <a:gridCol w="617550"/>
                <a:gridCol w="1016614"/>
                <a:gridCol w="1045869"/>
              </a:tblGrid>
              <a:tr h="6497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налога (сбора)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2022 года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уточненный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 год,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2023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году(%)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0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И НЕНАЛОГОВЫЕ ДОХОДЫ: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418 214,646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175 992,925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198 343,000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176 300,000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180 519,000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81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324 915,106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107 722,000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131 900,000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111 277,000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949,000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13 882,063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13 057,000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15 908,000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17 038,000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17 735,000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применением упрощенной системы налогообложения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26 433,622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2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79,469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1 450,854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4 930,996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3 747,225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11 945,592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2 958,097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0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18 034,901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151,000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19 340,000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16 270,000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16 020,000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157,005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платных услуг и компенсации затрат государства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722,639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978,996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6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7 525,947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7 355,929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1 323,971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107,159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9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20774"/>
              </p:ext>
            </p:extLst>
          </p:nvPr>
        </p:nvGraphicFramePr>
        <p:xfrm>
          <a:off x="890016" y="585216"/>
          <a:ext cx="10643616" cy="565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57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539" y="39634"/>
            <a:ext cx="10253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межбюджетных трансфертов Ханкайского муниципального округа на 2024 год и плановый период 2025-2026 годов (</a:t>
            </a:r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endParaRPr 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368194"/>
              </p:ext>
            </p:extLst>
          </p:nvPr>
        </p:nvGraphicFramePr>
        <p:xfrm>
          <a:off x="259650" y="769547"/>
          <a:ext cx="11333248" cy="282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1969"/>
                <a:gridCol w="1142949"/>
                <a:gridCol w="1066753"/>
                <a:gridCol w="771491"/>
                <a:gridCol w="990556"/>
                <a:gridCol w="979530"/>
              </a:tblGrid>
              <a:tr h="54471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(уточненный)</a:t>
                      </a:r>
                      <a:endParaRPr lang="ru-RU" sz="9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к 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году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</a:tr>
              <a:tr h="30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993 202,138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1 028 348,407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930 843,469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973 168,252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71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РФ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310 674,165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306 093,066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243 480,996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243 480,996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71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РФ (межбюджетные субсидии)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214 889,598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99 768,582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49 179,907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49 229,177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71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РФ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428 626,116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595 703,902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611 399,710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652 829,509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58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31 578,609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26 782,857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26 782,857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27 628,571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21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7 232,800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02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РФ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200,849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355769"/>
              </p:ext>
            </p:extLst>
          </p:nvPr>
        </p:nvGraphicFramePr>
        <p:xfrm>
          <a:off x="2154404" y="3579896"/>
          <a:ext cx="7151521" cy="317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5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9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бюджета Ханкайского муниципального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округа по муниципальным программам и непрограммным расходам на 2024 год и плановый период 2025-2026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41094"/>
              </p:ext>
            </p:extLst>
          </p:nvPr>
        </p:nvGraphicFramePr>
        <p:xfrm>
          <a:off x="609603" y="3064244"/>
          <a:ext cx="10277472" cy="331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6060"/>
                <a:gridCol w="1211179"/>
                <a:gridCol w="1136483"/>
                <a:gridCol w="933450"/>
                <a:gridCol w="1171411"/>
                <a:gridCol w="122888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 года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 года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к 2023 году (%)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                2025 года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(план)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088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 всего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1 044 874,881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1 058 464,184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966 927,015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993 366,885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 "Развитие образования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2020-2026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624 999,107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809 387,572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128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815 137,181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844 655,317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и туризма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округе»"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2020-2026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79 295,067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63 102,097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56 893,029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55 344,921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2020-2026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470,000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 и спорта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2020-2026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187 047,235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3 570,451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933,256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933,504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«Комплексное развитие сельских территорий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2020-2026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2020-2026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24 920,344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29 939,801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114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20 439,380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18 521,586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систем жилищно-коммунальной инфраструктуры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2020-2026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48 347,629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12 194,107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893883"/>
              </p:ext>
            </p:extLst>
          </p:nvPr>
        </p:nvGraphicFramePr>
        <p:xfrm>
          <a:off x="633663" y="1387642"/>
          <a:ext cx="11077074" cy="143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07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08922"/>
              </p:ext>
            </p:extLst>
          </p:nvPr>
        </p:nvGraphicFramePr>
        <p:xfrm>
          <a:off x="629653" y="470068"/>
          <a:ext cx="10705097" cy="618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0147"/>
                <a:gridCol w="1190625"/>
                <a:gridCol w="1095375"/>
                <a:gridCol w="666750"/>
                <a:gridCol w="1143000"/>
                <a:gridCol w="1219200"/>
              </a:tblGrid>
              <a:tr h="2564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 года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 года (план 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к 2023 году (%)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(план)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"Доступная среда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малого и среднего предпринимательства в </a:t>
                      </a:r>
                      <a:r>
                        <a:rPr lang="ru-RU" sz="1100" b="0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округе» на 2020-2025</a:t>
                      </a:r>
                      <a:r>
                        <a:rPr lang="ru-RU" sz="11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годы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жильем молодых семей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630,000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872,102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138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710,117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669,595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информационного общества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5 457,184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6 183,314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113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3 871,937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3 990,857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дорожного хозяйства и повышение безопасности дорожного движения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31 116,280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15 908,000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17 038,000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17 735,000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правонарушений, терроризма и экстремизма и противодействие распространению наркотиков на территории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285,000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 6 раз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"Развитие градостроительной и землеустроительной деятельности на территории Ханкайского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2020-2024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835,000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1 125,000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135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230,000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230,000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7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 имуществом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округе"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6 268,129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9 076,051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145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1 200,000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1 200,000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67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«Поддержка и развитие транспортного обслуживания на территории Ханкайского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муниципального округа» на 2022-2026 годы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1 485,000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1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457,631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 3 раза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1 284,000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1 284,000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"Укрепление общественного здоровья в </a:t>
                      </a:r>
                      <a:r>
                        <a:rPr lang="ru-RU" sz="11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 на 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2020-2025 </a:t>
                      </a:r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"Благоустройство, озеленение и освещение территории муниципального округа" на 2021 -2025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20 093,913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21 598,308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1 345,000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888,537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"Формирование современной городской среды" на  территории Ханкайского муниципального округа" на 2021-2027 годы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13 314,993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11 465,716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11 465,716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11 465,716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в </a:t>
                      </a:r>
                      <a:r>
                        <a:rPr lang="ru-RU" sz="1100" b="0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Ханкайском</a:t>
                      </a:r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муниципальном округе» на 2020-2025 годы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649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141 389,383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174 274,914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140 106,321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159 536,636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04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1 186 264,264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1 153 434,529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1 071 081,971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1 116 613,699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31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72" y="205339"/>
            <a:ext cx="11503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 по разделам, </a:t>
            </a:r>
          </a:p>
          <a:p>
            <a:pPr lvl="0" algn="ctr"/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плановый период 2025-2026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159010"/>
              </p:ext>
            </p:extLst>
          </p:nvPr>
        </p:nvGraphicFramePr>
        <p:xfrm>
          <a:off x="1509712" y="1226343"/>
          <a:ext cx="9210675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07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на 2024 год и плановый период 2025-2026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018840"/>
              </p:ext>
            </p:extLst>
          </p:nvPr>
        </p:nvGraphicFramePr>
        <p:xfrm>
          <a:off x="288758" y="1113700"/>
          <a:ext cx="11526253" cy="5497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5254"/>
                <a:gridCol w="1229209"/>
                <a:gridCol w="1454457"/>
                <a:gridCol w="1139111"/>
                <a:gridCol w="1139111"/>
                <a:gridCol w="1139111"/>
              </a:tblGrid>
              <a:tr h="5065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2023год,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2024г.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к /2023 году %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 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2026 год 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5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121 842,670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151 963,766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114 843,358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368,338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 и муниципального образования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856,950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3 571,200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3 171,400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3 203,200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5 429,388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7 128,386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6 394,436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6 642,813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04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23 294,985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30 210,000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23 340,000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20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4,037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15,536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3раза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3,786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3,786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10 147,946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12 898,816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11 287,145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11 522,933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91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1 805,082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1 030,303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/>
                </a:tc>
              </a:tr>
              <a:tr h="3088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78 304,282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97 109,525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70 646,591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69 390,606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91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1 994,680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063,832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2 139,840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2 139,840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36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1 994,680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063,832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2 139,840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2 139,840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5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2 612,945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раза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6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2 612,945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раза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на 2024 год и плановый период 2025-2026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70287"/>
              </p:ext>
            </p:extLst>
          </p:nvPr>
        </p:nvGraphicFramePr>
        <p:xfrm>
          <a:off x="288757" y="1002632"/>
          <a:ext cx="11413960" cy="502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553"/>
                <a:gridCol w="1238148"/>
                <a:gridCol w="1130217"/>
                <a:gridCol w="981075"/>
                <a:gridCol w="1266825"/>
                <a:gridCol w="1006142"/>
              </a:tblGrid>
              <a:tr h="68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2023год,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2024г.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к /2023 году %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 год 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47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34 662,413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86 634,267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 раза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19 778,134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20 475,134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7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1 122,747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1 767,837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1 122,747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1 122,747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7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1 488,387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4 461,018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раза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1 287,387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1 287,387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67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31 116,280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77 759,936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2,5 раза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17 038,000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17 735,000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86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2 645,476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2,8 раза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0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84 839,649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52 173,884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13 710,716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13 254,253</a:t>
                      </a:r>
                    </a:p>
                  </a:txBody>
                  <a:tcPr/>
                </a:tc>
              </a:tr>
              <a:tr h="2658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3 083,114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3 037,550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05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38 620,383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3 326,017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706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37 731,548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38 351,396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13 010,716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12 554,253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5 404,604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7 458,921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648 427,932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827 678,828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829 026,545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858 358,445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138 154,913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159 500,434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165 033,895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170 994,541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95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428 117,170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581 828,038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594 360,359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619 734,110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8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95430"/>
              </p:ext>
            </p:extLst>
          </p:nvPr>
        </p:nvGraphicFramePr>
        <p:xfrm>
          <a:off x="617622" y="1097296"/>
          <a:ext cx="10907628" cy="5571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803"/>
                <a:gridCol w="1323975"/>
                <a:gridCol w="1304925"/>
                <a:gridCol w="1114425"/>
                <a:gridCol w="1695450"/>
                <a:gridCol w="1543050"/>
              </a:tblGrid>
              <a:tr h="4267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2023год,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 г.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к /2023 году %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(проект)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03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55 185,420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51 879,442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46 634,412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45 071,801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44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26 775,428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34 275,914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22 802,878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22 362,993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50 680,938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39 611,430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36 661,262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36 175,931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72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50 680,938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39 611,430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36 661,262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36 175,931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51 941,746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55 611,749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39 644,334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47 858,255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2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5 533,146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6 906,246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6 157,334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6 157,334</a:t>
                      </a: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5 115,000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3 142,500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2 270,117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919,595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34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41 063,358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45 449,003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31 102,883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40 667,326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34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230,243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7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187 197,235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620,451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983,256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983,504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187 197,235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3 620,451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983,256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983,504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3 357,000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3 965,255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3 357,000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3 965,255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</a:t>
                      </a:r>
                      <a:endParaRPr lang="ru-RU" sz="12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ВСЕГО: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1 186 264,264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1 226 691,407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1 071 081,971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1 116 613,699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8758" y="67377"/>
            <a:ext cx="11662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Ханкайского муниципального округа по разделам,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на 2024 год и плановый период 2025-2026 годов (</a:t>
            </a:r>
            <a:r>
              <a:rPr lang="ru-RU" sz="2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6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414125" cy="51435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расходах с учетом интересов целевых групп в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году и плановом периоде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2026 года 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51032"/>
              </p:ext>
            </p:extLst>
          </p:nvPr>
        </p:nvGraphicFramePr>
        <p:xfrm>
          <a:off x="505326" y="540842"/>
          <a:ext cx="11446042" cy="611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394"/>
                <a:gridCol w="1355164"/>
                <a:gridCol w="3296653"/>
                <a:gridCol w="1211179"/>
                <a:gridCol w="1157994"/>
                <a:gridCol w="1152069"/>
                <a:gridCol w="986589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Меры социальной поддержки педагогическим работникам муниципальных образовательных организаций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54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Педагогические работники (молодые специалисты) муниципальных образовательных  организаций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чел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Единовременная денежная выплата в размере от 250 тыс. рублей до 350 тыс. рублей в зависимости от уровня образования и наличия диплома с отличием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360,000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1 160,000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1 310,000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3375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Педагогические работники (молодые специалисты) муниципальных образовательных  организаций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чел</a:t>
                      </a: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Ежемесячная денежная выплата в размере 10 тыс. рублей, предоставляемая до достижения трехлетнего педагогического стажа работы в образовательной организации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Педагогические работники осуществляющие классное руководство в муниципальных образовательных организациях, реализующих образовательные программы начального общего, основного общего и среднего общего образования, в том числе адаптированные основные общеобразовательные программы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денежное вознаграждение за классное руководство в размере 5000 рублей в месяц с учетом установленных трудовым законодательством Российской Федерации отчислений по социальному страхованию в государственные внебюджетные фонды Российской Федерации (в ПФ РФ на обязательное пенсионное страхование, в ФСС РФ - на обязательное социальное страхование на случай временной нетрудоспособности и в связи с материнством, в ФОМС - на обязательное медицинское страхование, а также с учетом страховых взносов на обязательное социальное страхование от несчастных случаев на производстве и профессиональных заболеваний) (далее - страховые взносы в государственные внебюджетные фонды) и районных коэффициентов к заработной плате, установленных решениями органов государственной власти СССР или федеральных органов государственной власти, за работу в районах Крайнего Севера и приравненных к ним местностях с особыми климатическими условиями (далее - районные коэффициенты) 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22 230,000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23 400,000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96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3454" y="663658"/>
            <a:ext cx="1126957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Содержание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Глоссарий…………….…………………………………………………………………………………………………………………………………………………………3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Административно-территориальное </a:t>
            </a:r>
            <a:r>
              <a:rPr lang="ru-RU" dirty="0">
                <a:solidFill>
                  <a:srgbClr val="7030A0"/>
                </a:solidFill>
              </a:rPr>
              <a:t>деление </a:t>
            </a:r>
            <a:r>
              <a:rPr lang="ru-RU" dirty="0" smtClean="0">
                <a:solidFill>
                  <a:srgbClr val="7030A0"/>
                </a:solidFill>
              </a:rPr>
              <a:t>……………………………………………………………………………………………………………4 </a:t>
            </a:r>
          </a:p>
          <a:p>
            <a:r>
              <a:rPr lang="ru-RU" dirty="0">
                <a:solidFill>
                  <a:srgbClr val="7030A0"/>
                </a:solidFill>
              </a:rPr>
              <a:t>Основные направления бюджетной и налоговой </a:t>
            </a:r>
            <a:r>
              <a:rPr lang="ru-RU" dirty="0" smtClean="0">
                <a:solidFill>
                  <a:srgbClr val="7030A0"/>
                </a:solidFill>
              </a:rPr>
              <a:t>политики………………………………………………………………….……………………5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Основные </a:t>
            </a:r>
            <a:r>
              <a:rPr lang="ru-RU" dirty="0" smtClean="0">
                <a:solidFill>
                  <a:srgbClr val="7030A0"/>
                </a:solidFill>
              </a:rPr>
              <a:t>параметры прогноза </a:t>
            </a:r>
            <a:r>
              <a:rPr lang="ru-RU" dirty="0">
                <a:solidFill>
                  <a:srgbClr val="7030A0"/>
                </a:solidFill>
              </a:rPr>
              <a:t>социально-экономического </a:t>
            </a:r>
            <a:r>
              <a:rPr lang="ru-RU" dirty="0" smtClean="0">
                <a:solidFill>
                  <a:srgbClr val="7030A0"/>
                </a:solidFill>
              </a:rPr>
              <a:t>развития……………………………………………………………………..6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муниципальном долге……………………………………………………………………………………………………………………………….7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Основные характеристики бюджета…………………………………………………………………………………………………………………………….8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Структура доходов бюджета……………………………………………………..………………………………………………………………………………….9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Объем и структура налоговых и неналоговых доходов бюджета…………………………………………………………………….….10-11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Объем и структура </a:t>
            </a:r>
            <a:r>
              <a:rPr lang="ru-RU" smtClean="0">
                <a:solidFill>
                  <a:srgbClr val="7030A0"/>
                </a:solidFill>
              </a:rPr>
              <a:t>межбюджетных трансфертов……………………………………………………..………………………………………………</a:t>
            </a:r>
            <a:r>
              <a:rPr lang="ru-RU" dirty="0" smtClean="0">
                <a:solidFill>
                  <a:srgbClr val="7030A0"/>
                </a:solidFill>
              </a:rPr>
              <a:t>12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Расходы бюджета по муниципальным программам и непрограммных расходам………………………….…………………13-14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Структура расходов по разделам, подразделам………………………………………………………………………………….…………………….15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Расходы бюджета по разделам, подразделам……………………………………………………………………………………………………..16-18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расходах с учетом целевых групп……………………………………………………………………………………………………...19-21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Сведения о реализации общественно значимых проектов………………………………………………………………………………...22-23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Реализация проектов инициативного бюджетирования…………………………………………………………………………………………..24</a:t>
            </a:r>
          </a:p>
          <a:p>
            <a:r>
              <a:rPr lang="ru-RU" dirty="0">
                <a:solidFill>
                  <a:srgbClr val="7030A0"/>
                </a:solidFill>
              </a:rPr>
              <a:t>Информация о </a:t>
            </a:r>
            <a:r>
              <a:rPr lang="ru-RU" dirty="0" smtClean="0">
                <a:solidFill>
                  <a:srgbClr val="7030A0"/>
                </a:solidFill>
              </a:rPr>
              <a:t>позиции в </a:t>
            </a:r>
            <a:r>
              <a:rPr lang="ru-RU" dirty="0">
                <a:solidFill>
                  <a:srgbClr val="7030A0"/>
                </a:solidFill>
              </a:rPr>
              <a:t>рейтингах муниципальных образований Приморского </a:t>
            </a:r>
            <a:r>
              <a:rPr lang="ru-RU" dirty="0" smtClean="0">
                <a:solidFill>
                  <a:srgbClr val="7030A0"/>
                </a:solidFill>
              </a:rPr>
              <a:t>края…………………………………………25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Контактная информация……………………………………………………………………………………………………………………………………………..26</a:t>
            </a:r>
          </a:p>
        </p:txBody>
      </p:sp>
    </p:spTree>
    <p:extLst>
      <p:ext uri="{BB962C8B-B14F-4D97-AF65-F5344CB8AC3E}">
        <p14:creationId xmlns:p14="http://schemas.microsoft.com/office/powerpoint/2010/main" val="77703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72628"/>
              </p:ext>
            </p:extLst>
          </p:nvPr>
        </p:nvGraphicFramePr>
        <p:xfrm>
          <a:off x="525379" y="381836"/>
          <a:ext cx="11217441" cy="606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747"/>
                <a:gridCol w="1267327"/>
                <a:gridCol w="3056415"/>
                <a:gridCol w="1051659"/>
                <a:gridCol w="1444085"/>
                <a:gridCol w="913604"/>
                <a:gridCol w="913604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Меры социальной поддержки семей с детьми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49880"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в 1 - 4 классах включительно;            в 5 - 11 классах включительно из многодетных семей в Приморском крае; в 5 - 11 классах включительно из семей, имеющих среднедушевой доход ниже величины прожиточного минимума, установленной в Приморском крае;           в 5 - 11 классах включительно из семей, находящихся в социально опасном положении;             в 5 - 11 классах включительно из числа детей-сирот и детей, оставшихся без попечения родителей, за исключением детей, находящихся на полном государственном обеспечении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1324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Бесплатное питание предусматривает горячее блюдо, не считая горячего напитка, а для обучающихся в 1 - 4 классах включительно - также молоко или кисломолочный продукт объемом не менее 200 мл на одного ребенка в день в период учебного процесса из расчета 70 рублей 00 копеек в день на одного обучающегося. 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14 435,55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14 435,55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14 681,20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14 909,944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0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с ограниченными возможностями здоровья и дети-инвалиды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marL="90170" marR="89535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Бесплатное питание два раза в день, включая горячее блюдо, не считая горячего напитка, в период учебного процесса из расчета 125 рублей 00 копеек в день на одного обучающегося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7 109,40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8 225,45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8 225,45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8 225,45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Родители (законные представители)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Компенсация  части расходов на оплату стоимости путевки, приобретенной в организациях и (или) индивидуальных предпринимателей, оказывающих услуги по организации отдыха и оздоровления детей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2 608,119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4 048,374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2 715,12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2 715,12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7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Один родитель (законных представителей), внесший родительскую плату за содержание ребенка (присмотр и уход за ребенком) в образовательной организации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Компенсация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3 270,062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3 925,411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4 081,437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4 244,892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043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8652"/>
              </p:ext>
            </p:extLst>
          </p:nvPr>
        </p:nvGraphicFramePr>
        <p:xfrm>
          <a:off x="517359" y="405899"/>
          <a:ext cx="10968788" cy="4105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387"/>
                <a:gridCol w="1151191"/>
                <a:gridCol w="3071590"/>
                <a:gridCol w="1138987"/>
                <a:gridCol w="1322844"/>
                <a:gridCol w="1109444"/>
                <a:gridCol w="1096345"/>
              </a:tblGrid>
              <a:tr h="325903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 средств бюджета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 (</a:t>
                      </a:r>
                      <a:r>
                        <a:rPr lang="ru-RU" sz="11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42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детей-сирот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сироты и лица из числа детей сирот, оставшихся без попечения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кв.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детей-сирот и детей, оставшихся без попечения родителей, лиц из числа детей-сирот, оставшихся без попечения родителей, жилыми помещениями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24 785,24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24 899,54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9 920,29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18 637,87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505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молодых семей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семьи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семья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</a:t>
                      </a:r>
                      <a:r>
                        <a:rPr lang="ru-RU" sz="1000" b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молодым семьям субсидий на приобретение (строительство) стандартного жилья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630,00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872,10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710,12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669,60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61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субъектов малого и среднего предпринимательства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</a:t>
                      </a: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индивидуальные предприниматели, физические лица – производители товаров, работ, услуг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затрат перевозчикам, осуществляющим регулярные перевозки пассажиров и багажа автобусами общего пользования по </a:t>
                      </a:r>
                      <a:r>
                        <a:rPr lang="ru-RU" sz="1000" b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межпоселенческим</a:t>
                      </a: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000" b="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внутрипоселенческим</a:t>
                      </a: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5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лица (кроме некоммерческих организаций),</a:t>
                      </a:r>
                      <a:r>
                        <a:rPr lang="ru-RU" sz="1000" b="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индивидуальные предприниматели, физические лица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обеспечение граждан твердым топливом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5 404,60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7 458,92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0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94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391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реализации общественно значимых проектов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2024 году и плановом периоде 2025 и 2026 года</a:t>
            </a:r>
            <a:endParaRPr lang="ru-RU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91691"/>
              </p:ext>
            </p:extLst>
          </p:nvPr>
        </p:nvGraphicFramePr>
        <p:xfrm>
          <a:off x="561474" y="673771"/>
          <a:ext cx="11417967" cy="5740045"/>
        </p:xfrm>
        <a:graphic>
          <a:graphicData uri="http://schemas.openxmlformats.org/drawingml/2006/table">
            <a:tbl>
              <a:tblPr firstRow="1" firstCol="1" bandRow="1"/>
              <a:tblGrid>
                <a:gridCol w="2842201"/>
                <a:gridCol w="873365"/>
                <a:gridCol w="665842"/>
                <a:gridCol w="785891"/>
                <a:gridCol w="1203417"/>
                <a:gridCol w="912451"/>
                <a:gridCol w="887791"/>
                <a:gridCol w="1060415"/>
                <a:gridCol w="2186594"/>
              </a:tblGrid>
              <a:tr h="27192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Общественно значимый проект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Сроки реализации (для объектов капитального строительства - срок ввода в эксплуатацию)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/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Ожидаемые результаты от реализации общественно значимого проекта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на 2023 год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бюджета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8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2024 год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проект «Образование»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1 685 000,00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1 160 000,00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1 310 000,00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поддержка педагогических работников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«Современная школа»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1 685 000,00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1 160 000,00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1 310 000,00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«Образование»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2 992 959,54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Ремонты школьных спортивных залов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«Успех каждого ребенка»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2 869 484,71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123 474,83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5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«Образование»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356 993,00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4 081 377,30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4 081 377,30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4 081 377,30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Совершенствование воспитательной работы в образовательных учреждениях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8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«Патриотическое воспитание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граждан Российской Федерации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349 853,14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7 139,86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4 081 377,30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4 081 377,30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4 081 377,30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4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«Жилье и городская среда»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6 580 431,57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Благоустройство дворовых территорий, благоустройство «Сквера здоровья»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6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«Формирование комфортной городской среды» 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6 416 578,82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6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130 950,59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6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32 902,16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848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781717"/>
              </p:ext>
            </p:extLst>
          </p:nvPr>
        </p:nvGraphicFramePr>
        <p:xfrm>
          <a:off x="553454" y="898362"/>
          <a:ext cx="11289630" cy="5443119"/>
        </p:xfrm>
        <a:graphic>
          <a:graphicData uri="http://schemas.openxmlformats.org/drawingml/2006/table">
            <a:tbl>
              <a:tblPr firstRow="1" firstCol="1" bandRow="1"/>
              <a:tblGrid>
                <a:gridCol w="3060331"/>
                <a:gridCol w="909969"/>
                <a:gridCol w="660471"/>
                <a:gridCol w="801838"/>
                <a:gridCol w="1227835"/>
                <a:gridCol w="930967"/>
                <a:gridCol w="905805"/>
                <a:gridCol w="1081932"/>
                <a:gridCol w="1710482"/>
              </a:tblGrid>
              <a:tr h="31060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Общественно значимый проект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Сроки реализации (для объектов капитального строительства - срок ввода в эксплуатацию)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Ожидаемые результаты от реализации общественно значимого проекта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на 2023 год (уточненный)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бюджета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0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2024 год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проект «Культура»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2 554 9239,11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Модернизация детских школ искусств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72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«Культурная среда»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2 135 572,67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406 775,75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12 580,69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«Культура»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3 940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795,91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Оснащение детской школы искусств музыкальными инструментами, оборудованием и учебными материалами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«Культурная среда»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3 640 439,94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291 345,29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9 010,68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Национальный проект «Культура»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2023-2026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5 001 704,19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сети учреждений культурно-досугового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типа (кап. ремонт кровли СДК с. Ильинка и ЦДК с. Камень-Рыболов)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 проект «Культурная среда»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4 180 743,31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796 332,05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4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24 628,83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385" marR="243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763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64042" y="3706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Реализация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проектов инициативного бюджетирования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820" y="843677"/>
            <a:ext cx="116886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«Твой проект»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из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механизма инициативного бюджетирования,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направленного на создание комфортной городской среды и улучшение жизни людей. Это новый способ участия граждан в управлении бюджетом территорий, выборе объектов, которые нужно построить, реконструировать или благоустроить.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конкурс «Твой проект» в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 жители подали шесть проектов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шесть из них прошли экспертную оценки и были допущены до голосования. Больше всех одобрение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вызвали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связаны с развитием коммунальной инфраструктуры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По итогам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конкурсного отбора по реализации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проектов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инициативного бюджетирования по направлению «Твой проект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победителями конкурса стали два проекта: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Водонапорная башня с.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Новоселище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стоимостью 3 030 303,03 руб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Балогоустройство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территории вокруг здания МБДОУ «Детский сад №3 общеразвивающего вида»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с.Камень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-Рыболов, стоимостью 2 347 273,76 руб.</a:t>
            </a:r>
            <a:endParaRPr lang="ru-RU" dirty="0"/>
          </a:p>
        </p:txBody>
      </p:sp>
      <p:pic>
        <p:nvPicPr>
          <p:cNvPr id="1026" name="Picture 2" descr="U:\Финансовое управление\Пакунова\Твой проект 2023\фото доу3 твой проект\WhatsApp Image 2023-09-15 at 11.09.19.....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44444"/>
            <a:ext cx="3195638" cy="29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:\Финансовое управление\Пакунова\Твой проект 2023\фото Башня твой проект\Фото башни в с. Новоселище после ремонта 2023\WhatsApp Image 2023-10-18 at 12.48.1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69" y="3474900"/>
            <a:ext cx="2259337" cy="29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3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3558" y="401053"/>
            <a:ext cx="11173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позиции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рейтингах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мониторинга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рейтинга муниципальных образований Приморского края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 бюджетных данных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Ханкайскому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муниципальному округу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присвоена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степень открытости бюджетных данных.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33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97832"/>
            <a:ext cx="9144000" cy="2812131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Финансовое управление</a:t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Ханкайского муниципального округа</a:t>
            </a:r>
            <a:b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</a:t>
            </a:r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692684, Приморский край,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Ханкайский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с.Камень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-Рыболов, </a:t>
            </a:r>
            <a:r>
              <a:rPr lang="ru-RU" sz="1800" i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ул.Кирова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8</a:t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Телефон: 8 (42349) 97-4-50</a:t>
            </a:r>
            <a:b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</a:t>
            </a:r>
            <a:r>
              <a:rPr lang="en-US" sz="1800" i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1800" i="1" u="sng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fin490@hankayski.ru</a:t>
            </a: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Уважаемые посетители! Вы можете ознакомиться с бюджетом Ханкайского муниципального округа на 2024 год и плановый период 2025-2026 годы на официальном сайте Ханкайского муниципального округа по адресу: </a:t>
            </a:r>
            <a:r>
              <a:rPr lang="en-US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2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hankayski.ru</a:t>
            </a:r>
            <a:r>
              <a:rPr lang="ru-RU" sz="22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разделе «Бюджет »</a:t>
            </a:r>
            <a:endParaRPr lang="ru-RU" sz="22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71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960" y="548640"/>
            <a:ext cx="1778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2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381" y="1251284"/>
            <a:ext cx="1185876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задач 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функций государства и местного самоуправления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 поступающие в бюджет 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-денежные средства выплачиваемые из бюджета 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регламентируемая законодательством деятельность органов исполнительной власти, по составлению и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рассмотрению проектов бюджетов, утверждению и исполнению бюджетов, контролю за их исполнением, осуществлению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учета, составлению, внешней проверке, рассмотрению и утверждению бюджетной отчетности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другому бюджету бюджетной системы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и (или) условий их использования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бюджетные средства, предоставляемые юридическим и физическим лицам, бюджету другого уровня на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долевого финансирования программ, отраслей, предприятий и т.д.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бюджетные средства, предоставляемые бюджету другого уровня на безвозвратной и безвозмездной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на осуществление целевых расходов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муниципальный долг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обязательства, возникающие из государственных или муниципальных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заимствований, гарантий по обязательствам третьих лиц, другие обязательства в соответствии с видами долговых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обязательств, установленными Бюджетным Кодексом, принятые на себя Российской Федерацией, субъектом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или муниципальным образованием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</a:t>
            </a:r>
            <a:r>
              <a:rPr lang="ru-RU" sz="1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свод бюджетов бюджетной системы Российской Федерации на соответствующей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(за исключением бюджетов государственных внебюджетных фондов) без учета межбюджетных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между этими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4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908" y="481262"/>
            <a:ext cx="11449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</a:t>
            </a:r>
          </a:p>
          <a:p>
            <a:pPr algn="ctr"/>
            <a:r>
              <a:rPr lang="ru-RU" sz="2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</a:p>
          <a:p>
            <a:pPr algn="ctr"/>
            <a:endParaRPr lang="ru-RU" sz="24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06" y="1203158"/>
            <a:ext cx="111011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Ханкайского муниципального округа установлены Законом Приморского края от 30.03.2020 № 775-КЗ «О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Ханкайском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 Приморского края».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территории Ханкайского муниципального округа входят села Алексеевка, Астраханка, Владимиро-Петровка, Дворянка, Ильинка, Камень-Рыболов,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Кировка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Комиссарово, Люблино, Майское,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Мельгуновка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Новокачалинск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Новониколаевка,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Новоселище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Октябрьское, Пархоменко, Первомайское,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-Александровское, Рассказово, Троицкое, Турий Рог, Удобное, железнодорожная станция Ильинка, железнодорожная станция Камень-Рыболов, железнодорожный разъезд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Морозовка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Ханкайского муниципального округа является село Камень-Рыболов.</a:t>
            </a:r>
          </a:p>
          <a:p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2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8463" y="401053"/>
            <a:ext cx="10684041" cy="986589"/>
          </a:xfrm>
        </p:spPr>
        <p:txBody>
          <a:bodyPr>
            <a:normAutofit/>
          </a:bodyPr>
          <a:lstStyle/>
          <a:p>
            <a:r>
              <a:rPr lang="ru-RU" sz="1800" b="1" u="sng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Основные направления бю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джетной </a:t>
            </a: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налоговой политики 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Ханкайского </a:t>
            </a: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муниципального округа</a:t>
            </a:r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73" y="1355557"/>
            <a:ext cx="10643937" cy="5101389"/>
          </a:xfrm>
        </p:spPr>
        <p:txBody>
          <a:bodyPr>
            <a:norm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Приоритизация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расходов в целях безусловного обеспечения достижения национальных целей развития в соответствии с указами Президента Российской Федерации от 7 мая 2018 года № 204 и от 21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2020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474;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✓Повышение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✓Совершенствование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 программно-целевого планирования и управления с учетом приоритетов социально-экономического развития и реальных финансовых возможностей бюджета Ханкайского муниципального округа, развития механизма проектного управления, дальнейшего совершенствования системы оценки эффективности реализации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✓Совершенствование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муниципальных закупок Ханкайского муниципального округа;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✓Повышение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и открытости бюджета и бюджетного процесса Ханкайского муниципального округа для понимания гражданами реализуемой в Приморском крае бюджетной и налоговой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политики; 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✓Рост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населения к органам исполнительной власти путем повышения открытости бюджетных данных.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7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387" y="404261"/>
            <a:ext cx="1111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социально-экономического развития </a:t>
            </a:r>
          </a:p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Ханкайского муниципального округа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38924"/>
              </p:ext>
            </p:extLst>
          </p:nvPr>
        </p:nvGraphicFramePr>
        <p:xfrm>
          <a:off x="638176" y="1112147"/>
          <a:ext cx="1124952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024"/>
                <a:gridCol w="952500"/>
                <a:gridCol w="766818"/>
                <a:gridCol w="824188"/>
                <a:gridCol w="811508"/>
                <a:gridCol w="811508"/>
                <a:gridCol w="817848"/>
                <a:gridCol w="817848"/>
                <a:gridCol w="909143"/>
                <a:gridCol w="909143"/>
              </a:tblGrid>
              <a:tr h="4952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 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 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 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1464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вар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вар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вар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вар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вар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вар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17,65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17,20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16,63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16,80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16,06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16,40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15,80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(на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января года)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17,88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17,42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16,96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16,30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16,60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15,82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16,20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186,10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207,60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209,67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215,91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213,87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228,88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218,15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240,32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1661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кв. м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общ.площ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2,42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2,92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2,93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3,04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3,05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3,15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3,16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7701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 на товары и услуги, на конец года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 к декабрю предыдущего года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111,3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105,3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103,7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6559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Прожиточный минимум в среднем на душу населения (в среднем за год)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руб./мес.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16564,0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17106,0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17710,0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18013,0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18931,0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19210,0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20298,0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20829,0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8311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51285,70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59068,20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60249,56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63956,0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64467,02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68769,30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68979,71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73612,04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8655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3,28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7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работников организаций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1616,11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1752,91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1768,5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1888,2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1894,7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28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предприятий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179,7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214,5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215,2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215,2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5430" y="481262"/>
            <a:ext cx="10202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муниципальном долге Ханкайского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на 2024 год и плановый период 2025-2026 годов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790" y="1451810"/>
            <a:ext cx="10508683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муниципальный долг Ханкайского муниципального округа составлял  0,0 тыс. рублей.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2024, 2025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бюджете Ханкайского муниципального округа  внутренние заимствования не планируются, в том числе  и на погашение кассового разрыва при исполнении бюджета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годы. Для погашения кассового разрыва  при исполнении бюджета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планируется задействовать остаток средств на  едином счете бюджета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В этой связи верхний предел муниципального  долга Ханкайского муниципального округа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на 1 января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запланирован в нулевом объеме.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4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411" y="-60960"/>
            <a:ext cx="11133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Ханкайского муниципального округа на 2024 год и плановый период 2025-2026 годов (</a:t>
            </a:r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649410"/>
              </p:ext>
            </p:extLst>
          </p:nvPr>
        </p:nvGraphicFramePr>
        <p:xfrm>
          <a:off x="449180" y="646925"/>
          <a:ext cx="4580020" cy="614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206"/>
              </p:ext>
            </p:extLst>
          </p:nvPr>
        </p:nvGraphicFramePr>
        <p:xfrm>
          <a:off x="4441157" y="770857"/>
          <a:ext cx="7369843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50"/>
                <a:gridCol w="1047750"/>
                <a:gridCol w="1230351"/>
                <a:gridCol w="1008024"/>
                <a:gridCol w="607093"/>
                <a:gridCol w="1009650"/>
                <a:gridCol w="1000125"/>
              </a:tblGrid>
              <a:tr h="5010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2022 года (факт)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2023 года (уточненный)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2024 года план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2023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 (%)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2025 года план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2026 года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1 023 389,338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1 169 195,063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1 226 691,407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1 107 143,469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1 153 687,252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числе: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418 214,646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175 992,925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198 343,000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176 300,000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180 519,000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0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из них: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605 174,692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993 202,138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1 028 348,407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930 843,469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973 168,252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-субвенции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396 769,229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428 626,116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595 703,902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611 399,710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652 829,509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-субсидии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105 523,143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214 889,598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99 768,582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49 179,907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49 229,177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-дотации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82 691,169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310 674,166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306 093,066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243 480,996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243 480,996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-иные межбюджетные трансферты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20 191,151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31 578,609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26 782,856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26 782,857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27 628,570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прочие безвозмездные поступления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7 232,800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доходы бюджетов бюджетной системы РФ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200,849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1 022 384,605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1 186 264,264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1 226 691,407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1 107 143,469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1 153 687,252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1 004,733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-17 069,201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2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3141"/>
            <a:ext cx="1243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Ханкайского муниципального</a:t>
            </a:r>
          </a:p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на 2024 год и плановый период 2025-2026 годов (</a:t>
            </a:r>
            <a:r>
              <a:rPr lang="ru-RU" sz="28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45930256"/>
              </p:ext>
            </p:extLst>
          </p:nvPr>
        </p:nvGraphicFramePr>
        <p:xfrm>
          <a:off x="6159260" y="1116529"/>
          <a:ext cx="5400135" cy="483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570125"/>
              </p:ext>
            </p:extLst>
          </p:nvPr>
        </p:nvGraphicFramePr>
        <p:xfrm>
          <a:off x="1082577" y="1773343"/>
          <a:ext cx="10307318" cy="444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15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13839</TotalTime>
  <Words>4552</Words>
  <Application>Microsoft Office PowerPoint</Application>
  <PresentationFormat>Произвольный</PresentationFormat>
  <Paragraphs>1255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 Ханкайского муниципального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Ханкайского муниципального округа по муниципальным программам и непрограммным расходам на 2024 год и плановый период 2025-2026 годов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 расходах с учетом интересов целевых групп в 2024 году и плановом периоде 2025 и 2026 года </vt:lpstr>
      <vt:lpstr>Презентация PowerPoint</vt:lpstr>
      <vt:lpstr>Презентация PowerPoint</vt:lpstr>
      <vt:lpstr>Сведения о реализации общественно значимых проектов в 2024 году и плановом периоде 2025 и 2026 года</vt:lpstr>
      <vt:lpstr>Презентация PowerPoint</vt:lpstr>
      <vt:lpstr>Презентация PowerPoint</vt:lpstr>
      <vt:lpstr>Презентация PowerPoint</vt:lpstr>
      <vt:lpstr>Финансовое управление администрации Ханкайского муниципального округа  Адрес:  692684, Приморский край, Ханкайский район, с.Камень-Рыболов, ул.Кирова, 8  Телефон: 8 (42349) 97-4-50 E-mail: fin490@hankayski.ru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Аверина Евгения Владимировна</cp:lastModifiedBy>
  <cp:revision>991</cp:revision>
  <cp:lastPrinted>2022-11-07T23:35:01Z</cp:lastPrinted>
  <dcterms:created xsi:type="dcterms:W3CDTF">2017-03-13T02:17:37Z</dcterms:created>
  <dcterms:modified xsi:type="dcterms:W3CDTF">2024-01-11T06:50:06Z</dcterms:modified>
</cp:coreProperties>
</file>