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67" r:id="rId5"/>
    <p:sldId id="263" r:id="rId6"/>
    <p:sldId id="261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илаткина Юлия Федоровна" initials="ФЮФ" lastIdx="2" clrIdx="0">
    <p:extLst>
      <p:ext uri="{19B8F6BF-5375-455C-9EA6-DF929625EA0E}">
        <p15:presenceInfo xmlns:p15="http://schemas.microsoft.com/office/powerpoint/2012/main" userId="S-1-5-21-109642516-2758699630-3161853226-1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80B"/>
    <a:srgbClr val="3310A2"/>
    <a:srgbClr val="E1D3FB"/>
    <a:srgbClr val="CC9900"/>
    <a:srgbClr val="FEAA02"/>
    <a:srgbClr val="D0962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23539119221471"/>
          <c:y val="8.5767678231668032E-2"/>
          <c:w val="0.82659451928698491"/>
          <c:h val="0.75019714822603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Лист2!$A$55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0.10221828521434821"/>
                  <c:y val="9.07688071229068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66 801 416,43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Лист2!$B$55</c:f>
              <c:numCache>
                <c:formatCode>#,##0.00</c:formatCode>
                <c:ptCount val="1"/>
                <c:pt idx="0">
                  <c:v>27246737.099999998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B-4DAF-8B0D-DCEEFEBF67EE}"/>
            </c:ext>
          </c:extLst>
        </c:ser>
        <c:ser>
          <c:idx val="1"/>
          <c:order val="1"/>
          <c:tx>
            <c:strRef>
              <c:f>Лист2!$A$56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8732884951881015"/>
                  <c:y val="1.7763557606990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17 117 635,90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Лист2!$B$56</c:f>
              <c:numCache>
                <c:formatCode>#,##0.00</c:formatCode>
                <c:ptCount val="1"/>
                <c:pt idx="0">
                  <c:v>7727835.5199999996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B-4DAF-8B0D-DCEEFEBF67EE}"/>
            </c:ext>
          </c:extLst>
        </c:ser>
        <c:ser>
          <c:idx val="2"/>
          <c:order val="2"/>
          <c:tx>
            <c:strRef>
              <c:f>Лист2!$A$57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-1.6660104986876641E-2"/>
                  <c:y val="-0.339033407202458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506 522841,33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11111111111112"/>
                      <c:h val="8.089080045283085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Лист2!$B$57</c:f>
              <c:numCache>
                <c:formatCode>#,##0.00</c:formatCode>
                <c:ptCount val="1"/>
                <c:pt idx="0">
                  <c:v>201635885.63999999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2B-4DAF-8B0D-DCEEFEBF6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671584"/>
        <c:axId val="325675328"/>
        <c:axId val="0"/>
      </c:bar3DChart>
      <c:catAx>
        <c:axId val="325671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675328"/>
        <c:crosses val="autoZero"/>
        <c:auto val="1"/>
        <c:lblAlgn val="ctr"/>
        <c:lblOffset val="100"/>
        <c:noMultiLvlLbl val="0"/>
      </c:catAx>
      <c:valAx>
        <c:axId val="3256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6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00284339457562E-2"/>
          <c:y val="0.88037327948317834"/>
          <c:w val="0.95168821084864397"/>
          <c:h val="0.10630405231157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61870014590163"/>
          <c:y val="6.5478295749479012E-2"/>
          <c:w val="0.8706716731309101"/>
          <c:h val="0.85310161627538539"/>
        </c:manualLayout>
      </c:layout>
      <c:bar3DChart>
        <c:barDir val="col"/>
        <c:grouping val="clustered"/>
        <c:varyColors val="0"/>
        <c:ser>
          <c:idx val="0"/>
          <c:order val="0"/>
          <c:tx>
            <c:v>1 полугодие 2022</c:v>
          </c:tx>
          <c:spPr>
            <a:solidFill>
              <a:srgbClr val="FFFF00"/>
            </a:solidFill>
            <a:ln w="19050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 contourW="19050" prstMaterial="powder">
              <a:contourClr>
                <a:schemeClr val="accent6"/>
              </a:contourClr>
            </a:sp3d>
          </c:spPr>
          <c:invertIfNegative val="0"/>
          <c:dLbls>
            <c:dLbl>
              <c:idx val="0"/>
              <c:layout>
                <c:manualLayout>
                  <c:x val="-9.0090074113273379E-3"/>
                  <c:y val="-2.430556220077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D-4610-9217-BE3D70B814D0}"/>
                </c:ext>
              </c:extLst>
            </c:dLbl>
            <c:dLbl>
              <c:idx val="1"/>
              <c:layout>
                <c:manualLayout>
                  <c:x val="-1.3513511116991006E-2"/>
                  <c:y val="-4.1666678058474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D-4610-9217-BE3D70B814D0}"/>
                </c:ext>
              </c:extLst>
            </c:dLbl>
            <c:dLbl>
              <c:idx val="2"/>
              <c:layout>
                <c:manualLayout>
                  <c:x val="-5.1801792615132188E-2"/>
                  <c:y val="-4.1666678058474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DD-4610-9217-BE3D70B81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(Лист1!$A$3,Лист1!$A$13,Лист1!$A$23)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(Лист1!$B$3,Лист1!$B$13,Лист1!$B$23)</c:f>
              <c:numCache>
                <c:formatCode>#,##0.00</c:formatCode>
                <c:ptCount val="3"/>
                <c:pt idx="0">
                  <c:v>180946654.71000001</c:v>
                </c:pt>
                <c:pt idx="1">
                  <c:v>12111511.800000001</c:v>
                </c:pt>
                <c:pt idx="2">
                  <c:v>300182749.70299995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A6DD-4610-9217-BE3D70B814D0}"/>
            </c:ext>
          </c:extLst>
        </c:ser>
        <c:ser>
          <c:idx val="1"/>
          <c:order val="1"/>
          <c:tx>
            <c:v>1 полугодие 2023</c:v>
          </c:tx>
          <c:spPr>
            <a:solidFill>
              <a:srgbClr val="7030A0"/>
            </a:solidFill>
            <a:ln w="19050"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contourW="19050" prstMaterial="powder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4054543329191517E-2"/>
                  <c:y val="-2.884035360342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DD-4610-9217-BE3D70B814D0}"/>
                </c:ext>
              </c:extLst>
            </c:dLbl>
            <c:dLbl>
              <c:idx val="1"/>
              <c:layout>
                <c:manualLayout>
                  <c:x val="4.2792785203804772E-2"/>
                  <c:y val="-3.819445488693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DD-4610-9217-BE3D70B814D0}"/>
                </c:ext>
              </c:extLst>
            </c:dLbl>
            <c:dLbl>
              <c:idx val="2"/>
              <c:layout>
                <c:manualLayout>
                  <c:x val="-9.0113882423958291E-2"/>
                  <c:y val="-6.3906522035987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DD-4610-9217-BE3D70B81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(Лист1!$A$3,Лист1!$A$13,Лист1!$A$23)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(Лист1!$C$3,Лист1!$C$13,Лист1!$C$23)</c:f>
              <c:numCache>
                <c:formatCode>#,##0.00</c:formatCode>
                <c:ptCount val="3"/>
                <c:pt idx="0">
                  <c:v>66801416.429999992</c:v>
                </c:pt>
                <c:pt idx="1">
                  <c:v>17117635.900000002</c:v>
                </c:pt>
                <c:pt idx="2">
                  <c:v>506522841.33000004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A6DD-4610-9217-BE3D70B814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72412687"/>
        <c:axId val="1072411023"/>
        <c:axId val="0"/>
      </c:bar3DChart>
      <c:catAx>
        <c:axId val="107241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411023"/>
        <c:crosses val="autoZero"/>
        <c:auto val="1"/>
        <c:lblAlgn val="ctr"/>
        <c:lblOffset val="100"/>
        <c:noMultiLvlLbl val="0"/>
      </c:catAx>
      <c:valAx>
        <c:axId val="1072411023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10A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41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70195436415285"/>
          <c:y val="0.20989289254932231"/>
          <c:w val="0.51322237224022371"/>
          <c:h val="4.7396262213652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442274994208486"/>
          <c:w val="0.91338068678915141"/>
          <c:h val="0.7719330544664594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AF0-4174-B12F-50D78B34E09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AF0-4174-B12F-50D78B34E09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AF0-4174-B12F-50D78B34E09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AF0-4174-B12F-50D78B34E09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AF0-4174-B12F-50D78B34E091}"/>
              </c:ext>
            </c:extLst>
          </c:dPt>
          <c:dLbls>
            <c:dLbl>
              <c:idx val="0"/>
              <c:layout>
                <c:manualLayout>
                  <c:x val="4.0851060179723141E-2"/>
                  <c:y val="-1.91846493801394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0-4174-B12F-50D78B34E0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5D042A9-C6D1-4A3F-AAA2-EDCBBAACFD9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36%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F0-4174-B12F-50D78B34E091}"/>
                </c:ext>
              </c:extLst>
            </c:dLbl>
            <c:dLbl>
              <c:idx val="2"/>
              <c:layout>
                <c:manualLayout>
                  <c:x val="-4.266666666666823E-3"/>
                  <c:y val="3.61581878009771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F0-4174-B12F-50D78B34E0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ED789C1-4F50-47EE-BC5E-6CED1CAEE303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62%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AF0-4174-B12F-50D78B34E091}"/>
                </c:ext>
              </c:extLst>
            </c:dLbl>
            <c:dLbl>
              <c:idx val="4"/>
              <c:layout>
                <c:manualLayout>
                  <c:x val="-9.0780133732718316E-2"/>
                  <c:y val="-5.3717018264390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F0-4174-B12F-50D78B34E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Лист5!$B$4:$B$8</c:f>
              <c:strCache>
                <c:ptCount val="5"/>
                <c:pt idx="0">
                  <c:v>ФУ АХМО ПК</c:v>
                </c:pt>
                <c:pt idx="1">
                  <c:v>АХМО ПК</c:v>
                </c:pt>
                <c:pt idx="2">
                  <c:v>Дума ХМО ПК</c:v>
                </c:pt>
                <c:pt idx="3">
                  <c:v>УО АХМО ПК</c:v>
                </c:pt>
                <c:pt idx="4">
                  <c:v>КСП ХМО</c:v>
                </c:pt>
              </c:strCache>
            </c:strRef>
          </c:cat>
          <c:val>
            <c:numRef>
              <c:f>Лист5!$F$4:$F$8</c:f>
              <c:numCache>
                <c:formatCode>0.00%</c:formatCode>
                <c:ptCount val="5"/>
                <c:pt idx="0">
                  <c:v>8.4244691100612817E-3</c:v>
                </c:pt>
                <c:pt idx="1">
                  <c:v>0.27987584346023281</c:v>
                </c:pt>
                <c:pt idx="2">
                  <c:v>5.6423058472632867E-3</c:v>
                </c:pt>
                <c:pt idx="3">
                  <c:v>0.70409161434598333</c:v>
                </c:pt>
                <c:pt idx="4">
                  <c:v>1.9657672364592339E-3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F0-4174-B12F-50D78B34E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867357139345473E-2"/>
          <c:y val="0.12469551715787526"/>
          <c:w val="0.93319075946532071"/>
          <c:h val="0.85135345132353724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52610077931992E-2"/>
          <c:y val="0.15027469018744397"/>
          <c:w val="0.86381575454538362"/>
          <c:h val="0.785568385223931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699-4757-A601-CABBA1E44AAC}"/>
              </c:ext>
            </c:extLst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699-4757-A601-CABBA1E44A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699-4757-A601-CABBA1E44AAC}"/>
              </c:ext>
            </c:extLst>
          </c:dPt>
          <c:dPt>
            <c:idx val="3"/>
            <c:bubble3D val="0"/>
            <c:explosion val="1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699-4757-A601-CABBA1E44A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699-4757-A601-CABBA1E44A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699-4757-A601-CABBA1E44AAC}"/>
              </c:ext>
            </c:extLst>
          </c:dPt>
          <c:dPt>
            <c:idx val="6"/>
            <c:bubble3D val="0"/>
            <c:explosion val="18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699-4757-A601-CABBA1E44AA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699-4757-A601-CABBA1E44AAC}"/>
              </c:ext>
            </c:extLst>
          </c:dPt>
          <c:dPt>
            <c:idx val="8"/>
            <c:bubble3D val="0"/>
            <c:explosion val="9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699-4757-A601-CABBA1E44AA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2699-4757-A601-CABBA1E44AAC}"/>
              </c:ext>
            </c:extLst>
          </c:dPt>
          <c:dPt>
            <c:idx val="10"/>
            <c:bubble3D val="0"/>
            <c:explosion val="7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2699-4757-A601-CABBA1E44AAC}"/>
              </c:ext>
            </c:extLst>
          </c:dPt>
          <c:dLbls>
            <c:dLbl>
              <c:idx val="0"/>
              <c:layout>
                <c:manualLayout>
                  <c:x val="-1.4379865470885867E-2"/>
                  <c:y val="-7.067137809187300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99-4757-A601-CABBA1E44AAC}"/>
                </c:ext>
              </c:extLst>
            </c:dLbl>
            <c:dLbl>
              <c:idx val="1"/>
              <c:layout>
                <c:manualLayout>
                  <c:x val="7.9888141504920324E-3"/>
                  <c:y val="1.655088294686055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99-4757-A601-CABBA1E44AAC}"/>
                </c:ext>
              </c:extLst>
            </c:dLbl>
            <c:dLbl>
              <c:idx val="2"/>
              <c:layout>
                <c:manualLayout>
                  <c:x val="7.9888141504921486E-3"/>
                  <c:y val="-0.1672555948174322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99-4757-A601-CABBA1E44AAC}"/>
                </c:ext>
              </c:extLst>
            </c:dLbl>
            <c:dLbl>
              <c:idx val="3"/>
              <c:layout>
                <c:manualLayout>
                  <c:x val="2.3966442451476448E-2"/>
                  <c:y val="6.124852767962308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99-4757-A601-CABBA1E44AAC}"/>
                </c:ext>
              </c:extLst>
            </c:dLbl>
            <c:dLbl>
              <c:idx val="4"/>
              <c:layout>
                <c:manualLayout>
                  <c:x val="6.3910513203937189E-2"/>
                  <c:y val="-0.125412335506254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99-4757-A601-CABBA1E44AAC}"/>
                </c:ext>
              </c:extLst>
            </c:dLbl>
            <c:dLbl>
              <c:idx val="5"/>
              <c:layout>
                <c:manualLayout>
                  <c:x val="3.8888893141829757E-2"/>
                  <c:y val="6.678891306730165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99-4757-A601-CABBA1E44AAC}"/>
                </c:ext>
              </c:extLst>
            </c:dLbl>
            <c:dLbl>
              <c:idx val="6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2699-4757-A601-CABBA1E44AAC}"/>
                </c:ext>
              </c:extLst>
            </c:dLbl>
            <c:dLbl>
              <c:idx val="7"/>
              <c:layout>
                <c:manualLayout>
                  <c:x val="-6.3910513203937185E-3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99-4757-A601-CABBA1E44AAC}"/>
                </c:ext>
              </c:extLst>
            </c:dLbl>
            <c:dLbl>
              <c:idx val="8"/>
              <c:layout>
                <c:manualLayout>
                  <c:x val="-8.3083667165118377E-2"/>
                  <c:y val="-4.4758539458186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99-4757-A601-CABBA1E44AAC}"/>
                </c:ext>
              </c:extLst>
            </c:dLbl>
            <c:dLbl>
              <c:idx val="9"/>
              <c:layout>
                <c:manualLayout>
                  <c:x val="-2.0770916791279587E-2"/>
                  <c:y val="-7.773851590106006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99-4757-A601-CABBA1E44AAC}"/>
                </c:ext>
              </c:extLst>
            </c:dLbl>
            <c:dLbl>
              <c:idx val="10"/>
              <c:layout>
                <c:manualLayout>
                  <c:x val="1.9173153961181157E-2"/>
                  <c:y val="-8.195481588897773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99-4757-A601-CABBA1E44AA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Лист6!$A$2:$A$12</c:f>
              <c:strCache>
                <c:ptCount val="11"/>
                <c:pt idx="0">
                  <c:v>Общехозяйственные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Лист6!$E$2:$E$12</c:f>
              <c:numCache>
                <c:formatCode>0.00%</c:formatCode>
                <c:ptCount val="11"/>
                <c:pt idx="0">
                  <c:v>0.10043276301471475</c:v>
                </c:pt>
                <c:pt idx="1">
                  <c:v>1.598213234254588E-3</c:v>
                </c:pt>
                <c:pt idx="2">
                  <c:v>1.5932688577967837E-5</c:v>
                </c:pt>
                <c:pt idx="3">
                  <c:v>5.7205071130030892E-3</c:v>
                </c:pt>
                <c:pt idx="4">
                  <c:v>6.3318822093818672E-2</c:v>
                </c:pt>
                <c:pt idx="5">
                  <c:v>1.6798291676572595E-5</c:v>
                </c:pt>
                <c:pt idx="6">
                  <c:v>0.65129149913216722</c:v>
                </c:pt>
                <c:pt idx="7">
                  <c:v>4.0844684030759561E-2</c:v>
                </c:pt>
                <c:pt idx="8">
                  <c:v>5.1443054772027506E-2</c:v>
                </c:pt>
                <c:pt idx="9">
                  <c:v>8.2270504989301801E-2</c:v>
                </c:pt>
                <c:pt idx="10">
                  <c:v>3.0472206396981627E-3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99-4757-A601-CABBA1E44AA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4003321361643"/>
          <c:y val="0.18483897407560895"/>
          <c:w val="0.56162155245220557"/>
          <c:h val="0.72703603494163493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61615723725245"/>
          <c:y val="5.3840723102804508E-2"/>
          <c:w val="0.74145220909886267"/>
          <c:h val="0.73221676999021246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24000">
          <a:schemeClr val="bg1"/>
        </a:gs>
        <a:gs pos="0">
          <a:schemeClr val="accent1">
            <a:lumMod val="5000"/>
            <a:lumOff val="95000"/>
          </a:schemeClr>
        </a:gs>
        <a:gs pos="58000">
          <a:schemeClr val="tx2">
            <a:lumMod val="60000"/>
            <a:lumOff val="40000"/>
          </a:schemeClr>
        </a:gs>
        <a:gs pos="87000">
          <a:schemeClr val="accent2"/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26515971730115"/>
          <c:y val="0.36470589093030037"/>
          <c:w val="0.6165047502535127"/>
          <c:h val="0.60738772236803729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986-4F24-846A-DDD1A8517C65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986-4F24-846A-DDD1A8517C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986-4F24-846A-DDD1A8517C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986-4F24-846A-DDD1A8517C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986-4F24-846A-DDD1A8517C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986-4F24-846A-DDD1A8517C65}"/>
              </c:ext>
            </c:extLst>
          </c:dPt>
          <c:dPt>
            <c:idx val="6"/>
            <c:bubble3D val="0"/>
            <c:explosion val="17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986-4F24-846A-DDD1A8517C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986-4F24-846A-DDD1A8517C6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986-4F24-846A-DDD1A8517C65}"/>
              </c:ext>
            </c:extLst>
          </c:dPt>
          <c:dPt>
            <c:idx val="9"/>
            <c:bubble3D val="0"/>
            <c:explosion val="24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1986-4F24-846A-DDD1A8517C6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1986-4F24-846A-DDD1A8517C6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1986-4F24-846A-DDD1A8517C6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1986-4F24-846A-DDD1A8517C6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1986-4F24-846A-DDD1A8517C6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1986-4F24-846A-DDD1A8517C6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1986-4F24-846A-DDD1A8517C6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1986-4F24-846A-DDD1A8517C6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3-1986-4F24-846A-DDD1A8517C6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5-1986-4F24-846A-DDD1A8517C6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7-1986-4F24-846A-DDD1A8517C65}"/>
              </c:ext>
            </c:extLst>
          </c:dPt>
          <c:dLbls>
            <c:dLbl>
              <c:idx val="0"/>
              <c:layout>
                <c:manualLayout>
                  <c:x val="-0.1225740420136202"/>
                  <c:y val="2.4948818897637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86-4F24-846A-DDD1A8517C65}"/>
                </c:ext>
              </c:extLst>
            </c:dLbl>
            <c:dLbl>
              <c:idx val="1"/>
              <c:layout>
                <c:manualLayout>
                  <c:x val="-5.1753484405750755E-2"/>
                  <c:y val="9.9246281714785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86-4F24-846A-DDD1A8517C65}"/>
                </c:ext>
              </c:extLst>
            </c:dLbl>
            <c:dLbl>
              <c:idx val="2"/>
              <c:layout>
                <c:manualLayout>
                  <c:x val="-2.1790940802421391E-2"/>
                  <c:y val="2.9241324001166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86-4F24-846A-DDD1A8517C65}"/>
                </c:ext>
              </c:extLst>
            </c:dLbl>
            <c:dLbl>
              <c:idx val="3"/>
              <c:layout>
                <c:manualLayout>
                  <c:x val="-6.5372822407264108E-2"/>
                  <c:y val="-0.115357684456109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86-4F24-846A-DDD1A8517C65}"/>
                </c:ext>
              </c:extLst>
            </c:dLbl>
            <c:dLbl>
              <c:idx val="4"/>
              <c:layout>
                <c:manualLayout>
                  <c:x val="-0.182499075600838"/>
                  <c:y val="-1.0305191017789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89409431187811"/>
                      <c:h val="0.12226859142607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986-4F24-846A-DDD1A8517C65}"/>
                </c:ext>
              </c:extLst>
            </c:dLbl>
            <c:dLbl>
              <c:idx val="5"/>
              <c:layout>
                <c:manualLayout>
                  <c:x val="0.15593938257857179"/>
                  <c:y val="-0.14665121026538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86-4F24-846A-DDD1A8517C6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86-4F24-846A-DDD1A8517C65}"/>
                </c:ext>
              </c:extLst>
            </c:dLbl>
            <c:dLbl>
              <c:idx val="7"/>
              <c:layout>
                <c:manualLayout>
                  <c:x val="0.23388387273061079"/>
                  <c:y val="-8.1973170020414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52029560183317"/>
                      <c:h val="8.33797025371828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986-4F24-846A-DDD1A8517C65}"/>
                </c:ext>
              </c:extLst>
            </c:dLbl>
            <c:dLbl>
              <c:idx val="8"/>
              <c:layout>
                <c:manualLayout>
                  <c:x val="1.498127180166469E-2"/>
                  <c:y val="-1.375211431904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86-4F24-846A-DDD1A8517C65}"/>
                </c:ext>
              </c:extLst>
            </c:dLbl>
            <c:dLbl>
              <c:idx val="9"/>
              <c:layout>
                <c:manualLayout>
                  <c:x val="-0.20837587142315434"/>
                  <c:y val="-3.6277048702245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86-4F24-846A-DDD1A8517C65}"/>
                </c:ext>
              </c:extLst>
            </c:dLbl>
            <c:dLbl>
              <c:idx val="10"/>
              <c:layout>
                <c:manualLayout>
                  <c:x val="-8.0354094208928792E-2"/>
                  <c:y val="-0.141237678623505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986-4F24-846A-DDD1A8517C65}"/>
                </c:ext>
              </c:extLst>
            </c:dLbl>
            <c:dLbl>
              <c:idx val="11"/>
              <c:layout>
                <c:manualLayout>
                  <c:x val="0.15798432081755481"/>
                  <c:y val="0.149079323417906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986-4F24-846A-DDD1A8517C6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986-4F24-846A-DDD1A8517C6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986-4F24-846A-DDD1A8517C65}"/>
                </c:ext>
              </c:extLst>
            </c:dLbl>
            <c:dLbl>
              <c:idx val="14"/>
              <c:layout>
                <c:manualLayout>
                  <c:x val="-0.27647256143072113"/>
                  <c:y val="-0.174205599300087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986-4F24-846A-DDD1A8517C65}"/>
                </c:ext>
              </c:extLst>
            </c:dLbl>
            <c:dLbl>
              <c:idx val="15"/>
              <c:layout>
                <c:manualLayout>
                  <c:x val="0.16411307653767668"/>
                  <c:y val="1.4975430154564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15149851324012"/>
                      <c:h val="0.12635185185185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1986-4F24-846A-DDD1A8517C65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986-4F24-846A-DDD1A8517C65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1986-4F24-846A-DDD1A8517C65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1986-4F24-846A-DDD1A8517C65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1986-4F24-846A-DDD1A8517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Лист7!$A$2:$A$21</c:f>
              <c:strCache>
                <c:ptCount val="16"/>
                <c:pt idx="0">
                  <c:v>Муниципальная программа «Развитие образования в Ханкайском муниципальном округе" на 2020-2024 годы</c:v>
                </c:pt>
                <c:pt idx="1">
                  <c:v>Муниципальная программа "Развитие культуры и туризма в Ханкайском муниципальном округе»" на 2020-2024 годы</c:v>
                </c:pt>
                <c:pt idx="2">
                  <c:v>Муниципальная программа "Охрана окружающей среды Ханкайского муниципального района" на 2020-2024 годы</c:v>
                </c:pt>
                <c:pt idx="3">
                  <c:v>Муниципальная программа "Развитие физической культуры и спорта в Ханкайском муниципальном округе» на 2020-2024 годы</c:v>
                </c:pt>
                <c:pt idx="4">
                  <c:v>Муниципальная программа "Развитие муниципальной службы в Ханкайском муниципальном округе" на 2020-2024 годы</c:v>
                </c:pt>
                <c:pt idx="5">
                  <c:v>Муниципальная программа "Развитие систем жилищно-коммунальной инфраструктуры в Ханкайском муниципальном округе" на 2020-2024 годы</c:v>
                </c:pt>
                <c:pt idx="6">
                  <c:v>Муниципальная программа "Доступная среда в Ханкайском муниципальном районе" на 2020-2024 годы</c:v>
                </c:pt>
                <c:pt idx="7">
                  <c:v>Муниципальная программа "Обеспечение жильем молодых семей Ханкайского муниципального района" на 2020-2024 годы</c:v>
                </c:pt>
                <c:pt idx="8">
                  <c:v>Муниципальная программа "Развитие информационного общества в Ханкайском муниципальном округе" на 2020-2024 годы</c:v>
                </c:pt>
                <c:pt idx="9">
                  <c:v>Муниципальная программа "Развитие дорожного хозяйства и повышение безопасности дорожного движения в Ханкайском муниципальном округе" на 2020-2024 годы</c:v>
                </c:pt>
                <c:pt idx="10">
                  <c:v>Муниципальная программа "Развитие градостроительной и землеустроительной деятельности на территории Ханкайского муниципального округа" на 2020-2024 годы</c:v>
                </c:pt>
                <c:pt idx="11">
                  <c:v>Муниципальная программа "Управление муниципальным имуществом в Ханкайском муниципальном округе" на 2020-2024 годы</c:v>
                </c:pt>
                <c:pt idx="12">
                  <c:v>Муниципальная программа "Поддержка и развитие транспортного обслуживания на территории Ханкайского муниципального округа" на 2022 -2026 годы</c:v>
                </c:pt>
                <c:pt idx="13">
                  <c:v>Муниципальная программа "Укрепление общественного здоровья в Ханкайском муниципальном округе" на 2020-2024 годы</c:v>
                </c:pt>
                <c:pt idx="14">
                  <c:v>Муниципальная программа "Благоустройство, озеленение и освещение территории муниципального округа" на 2021 -2025 годы</c:v>
                </c:pt>
                <c:pt idx="15">
                  <c:v>Муниципальная программа "Формирование современной городской среды" на территории Ханкайского муниципального округа" на 2021-2027 годы </c:v>
                </c:pt>
              </c:strCache>
            </c:strRef>
          </c:cat>
          <c:val>
            <c:numRef>
              <c:f>Лист7!$D$2:$D$21</c:f>
              <c:numCache>
                <c:formatCode>#,##0.00</c:formatCode>
                <c:ptCount val="16"/>
                <c:pt idx="0">
                  <c:v>342621051.41999996</c:v>
                </c:pt>
                <c:pt idx="1">
                  <c:v>40150476.960000001</c:v>
                </c:pt>
                <c:pt idx="2">
                  <c:v>9253</c:v>
                </c:pt>
                <c:pt idx="3">
                  <c:v>45177047.550000004</c:v>
                </c:pt>
                <c:pt idx="4">
                  <c:v>11349028.289999999</c:v>
                </c:pt>
                <c:pt idx="5">
                  <c:v>22730951.169999998</c:v>
                </c:pt>
                <c:pt idx="6">
                  <c:v>49985.88</c:v>
                </c:pt>
                <c:pt idx="7">
                  <c:v>630000</c:v>
                </c:pt>
                <c:pt idx="8">
                  <c:v>2762355.11</c:v>
                </c:pt>
                <c:pt idx="9">
                  <c:v>2918910.34</c:v>
                </c:pt>
                <c:pt idx="10">
                  <c:v>117100</c:v>
                </c:pt>
                <c:pt idx="11">
                  <c:v>2996365.42</c:v>
                </c:pt>
                <c:pt idx="12">
                  <c:v>115015.57</c:v>
                </c:pt>
                <c:pt idx="13">
                  <c:v>140000</c:v>
                </c:pt>
                <c:pt idx="14">
                  <c:v>4346800.3099999996</c:v>
                </c:pt>
                <c:pt idx="15">
                  <c:v>6858790.4100000001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986-4F24-846A-DDD1A8517C6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-2.7750009559550537E-2"/>
                  <c:y val="0.1110222544546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29-4BF6-BBF4-6C04DF34A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Лист4!$A$4:$A$6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Лист4!$B$4:$B$6</c:f>
              <c:numCache>
                <c:formatCode>#,##0.00</c:formatCode>
                <c:ptCount val="3"/>
                <c:pt idx="0">
                  <c:v>1075669289.28</c:v>
                </c:pt>
                <c:pt idx="1">
                  <c:v>1099446998.8900001</c:v>
                </c:pt>
                <c:pt idx="2">
                  <c:v>-17069200.780000001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B329-4BF6-BBF4-6C04DF34ACF0}"/>
            </c:ext>
          </c:extLst>
        </c:ser>
        <c:ser>
          <c:idx val="1"/>
          <c:order val="1"/>
          <c:tx>
            <c:strRef>
              <c:f>Лист4!$C$3</c:f>
              <c:strCache>
                <c:ptCount val="1"/>
                <c:pt idx="0">
                  <c:v>исполнение на 01.07.2023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-9.7125033458426886E-3"/>
                  <c:y val="-3.108623124729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29-4BF6-BBF4-6C04DF34A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Лист4!$A$4:$A$6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Лист4!$C$4:$C$6</c:f>
              <c:numCache>
                <c:formatCode>#,##0.00</c:formatCode>
                <c:ptCount val="3"/>
                <c:pt idx="0">
                  <c:v>590441893.65999997</c:v>
                </c:pt>
                <c:pt idx="1">
                  <c:v>550829821.15999997</c:v>
                </c:pt>
                <c:pt idx="2">
                  <c:v>39612072.5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B329-4BF6-BBF4-6C04DF34AC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98569776"/>
        <c:axId val="598572272"/>
        <c:axId val="0"/>
      </c:bar3DChart>
      <c:catAx>
        <c:axId val="59856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572272"/>
        <c:crosses val="autoZero"/>
        <c:auto val="1"/>
        <c:lblAlgn val="ctr"/>
        <c:lblOffset val="100"/>
        <c:noMultiLvlLbl val="0"/>
      </c:catAx>
      <c:valAx>
        <c:axId val="59857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56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image" Target="../media/image14.jf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0.7839</cdr:x>
      <cdr:y>0.39417</cdr:y>
    </cdr:from>
    <cdr:to>
      <cdr:x>1</cdr:x>
      <cdr:y>0.47172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2E99B02-839D-9854-FFEB-69C62A6C34B3}"/>
            </a:ext>
          </a:extLst>
        </cdr:cNvPr>
        <cdr:cNvSpPr txBox="1"/>
      </cdr:nvSpPr>
      <cdr:spPr>
        <a:xfrm xmlns:a="http://schemas.openxmlformats.org/drawingml/2006/main">
          <a:off x="7167985" y="2254463"/>
          <a:ext cx="1976015" cy="443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590 441 893,66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0.28334</cdr:x>
      <cdr:y>0.56237</cdr:y>
    </cdr:from>
    <cdr:to>
      <cdr:x>0.39667</cdr:x>
      <cdr:y>0.7626</cdr:y>
    </cdr:to>
    <cdr:sp macro="" textlink="">
      <cdr:nvSpPr>
        <cdr:cNvPr id="2" name="Стрелка: вниз 1">
          <a:extLst xmlns:a="http://schemas.openxmlformats.org/drawingml/2006/main">
            <a:ext uri="{FF2B5EF4-FFF2-40B4-BE49-F238E27FC236}">
              <a16:creationId xmlns:a16="http://schemas.microsoft.com/office/drawing/2014/main" id="{5856EADA-F45A-458B-7A67-C87570A4DC88}"/>
            </a:ext>
          </a:extLst>
        </cdr:cNvPr>
        <cdr:cNvSpPr/>
      </cdr:nvSpPr>
      <cdr:spPr>
        <a:xfrm xmlns:a="http://schemas.openxmlformats.org/drawingml/2006/main">
          <a:off x="2290575" y="3817625"/>
          <a:ext cx="916230" cy="135927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4">
            <a:shade val="15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100" b="0" i="0" u="none" strike="noStrike" dirty="0">
              <a:solidFill>
                <a:srgbClr val="FFFF00"/>
              </a:solidFill>
              <a:effectLst/>
              <a:latin typeface="Calibri" panose="020F0502020204030204" pitchFamily="34" charset="0"/>
            </a:rPr>
            <a:t>114 145 238,28</a:t>
          </a:r>
          <a:r>
            <a:rPr lang="ru-RU" dirty="0">
              <a:solidFill>
                <a:srgbClr val="FFFF00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0.80119</cdr:x>
      <cdr:y>0</cdr:y>
    </cdr:from>
    <cdr:to>
      <cdr:x>0.93662</cdr:x>
      <cdr:y>0.20245</cdr:y>
    </cdr:to>
    <cdr:sp macro="" textlink="">
      <cdr:nvSpPr>
        <cdr:cNvPr id="3" name="Стрелка: вверх 2">
          <a:extLst xmlns:a="http://schemas.openxmlformats.org/drawingml/2006/main">
            <a:ext uri="{FF2B5EF4-FFF2-40B4-BE49-F238E27FC236}">
              <a16:creationId xmlns:a16="http://schemas.microsoft.com/office/drawing/2014/main" id="{8B4F979F-3BDF-B303-67C8-C57700F44200}"/>
            </a:ext>
          </a:extLst>
        </cdr:cNvPr>
        <cdr:cNvSpPr/>
      </cdr:nvSpPr>
      <cdr:spPr>
        <a:xfrm xmlns:a="http://schemas.openxmlformats.org/drawingml/2006/main">
          <a:off x="6477005" y="0"/>
          <a:ext cx="1094849" cy="1374345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4">
            <a:shade val="15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b="0" i="0" u="none" strike="noStrike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206 340 091,63</a:t>
          </a:r>
          <a:r>
            <a:rPr lang="ru-RU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0.54779</cdr:x>
      <cdr:y>0.60736</cdr:y>
    </cdr:from>
    <cdr:to>
      <cdr:x>0.66112</cdr:x>
      <cdr:y>0.78731</cdr:y>
    </cdr:to>
    <cdr:sp macro="" textlink="">
      <cdr:nvSpPr>
        <cdr:cNvPr id="4" name="Стрелка: вверх 3">
          <a:extLst xmlns:a="http://schemas.openxmlformats.org/drawingml/2006/main">
            <a:ext uri="{FF2B5EF4-FFF2-40B4-BE49-F238E27FC236}">
              <a16:creationId xmlns:a16="http://schemas.microsoft.com/office/drawing/2014/main" id="{AEF49441-7F74-F7FD-AF96-3E1214A3586F}"/>
            </a:ext>
          </a:extLst>
        </cdr:cNvPr>
        <cdr:cNvSpPr/>
      </cdr:nvSpPr>
      <cdr:spPr>
        <a:xfrm xmlns:a="http://schemas.openxmlformats.org/drawingml/2006/main">
          <a:off x="4428446" y="4123035"/>
          <a:ext cx="916230" cy="122163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4">
            <a:shade val="15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100" b="0" i="0" u="none" strike="noStrike">
              <a:solidFill>
                <a:srgbClr val="FFFF00"/>
              </a:solidFill>
              <a:effectLst/>
              <a:latin typeface="Calibri" panose="020F0502020204030204" pitchFamily="34" charset="0"/>
            </a:rPr>
            <a:t>5 006 124,10</a:t>
          </a:r>
          <a:r>
            <a:rPr lang="ru-RU">
              <a:solidFill>
                <a:srgbClr val="FFFF00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0.49112</cdr:x>
      <cdr:y>0.00546</cdr:y>
    </cdr:from>
    <cdr:to>
      <cdr:x>0.60446</cdr:x>
      <cdr:y>0.20791</cdr:y>
    </cdr:to>
    <cdr:sp macro="" textlink="">
      <cdr:nvSpPr>
        <cdr:cNvPr id="5" name="Стрелка: вверх 4">
          <a:extLst xmlns:a="http://schemas.openxmlformats.org/drawingml/2006/main">
            <a:ext uri="{FF2B5EF4-FFF2-40B4-BE49-F238E27FC236}">
              <a16:creationId xmlns:a16="http://schemas.microsoft.com/office/drawing/2014/main" id="{EB228BCC-892D-61E6-74AD-2D0ABDEC1952}"/>
            </a:ext>
          </a:extLst>
        </cdr:cNvPr>
        <cdr:cNvSpPr/>
      </cdr:nvSpPr>
      <cdr:spPr>
        <a:xfrm xmlns:a="http://schemas.openxmlformats.org/drawingml/2006/main">
          <a:off x="3970329" y="37033"/>
          <a:ext cx="916230" cy="137434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4">
            <a:shade val="15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b="0" i="0" u="none" strike="noStrike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97 200 977,45</a:t>
          </a:r>
          <a:r>
            <a:rPr lang="ru-RU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0.5</cdr:x>
      <cdr:y>0.10668</cdr:y>
    </cdr:from>
    <cdr:to>
      <cdr:x>0.56668</cdr:x>
      <cdr:y>0.15746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6B20901-6C44-FFB7-54FC-7F6B3C5AE724}"/>
            </a:ext>
          </a:extLst>
        </cdr:cNvPr>
        <cdr:cNvSpPr txBox="1"/>
      </cdr:nvSpPr>
      <cdr:spPr>
        <a:xfrm xmlns:a="http://schemas.openxmlformats.org/drawingml/2006/main">
          <a:off x="4042107" y="724205"/>
          <a:ext cx="539043" cy="344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0.8878</cdr:x>
      <cdr:y>0.04499</cdr:y>
    </cdr:from>
    <cdr:to>
      <cdr:x>0.89345</cdr:x>
      <cdr:y>0.05172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8D92CC1-C175-AF70-6576-B48F2D5AE7E8}"/>
            </a:ext>
          </a:extLst>
        </cdr:cNvPr>
        <cdr:cNvSpPr txBox="1"/>
      </cdr:nvSpPr>
      <cdr:spPr>
        <a:xfrm xmlns:a="http://schemas.openxmlformats.org/drawingml/2006/main">
          <a:off x="7177135" y="30541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0.0157</cdr:x>
      <cdr:y>0.10679</cdr:y>
    </cdr:from>
    <cdr:to>
      <cdr:x>0.57079</cdr:x>
      <cdr:y>0.62446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502CEBB1-C275-ABC7-9F1A-3D971E74815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3555" y="610820"/>
          <a:ext cx="5075735" cy="296084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0.69406</cdr:x>
      <cdr:y>0</cdr:y>
    </cdr:from>
    <cdr:to>
      <cdr:x>1</cdr:x>
      <cdr:y>0.28996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04494817-6DE9-9F9B-55BB-C633D10679F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352799" y="-1138426"/>
          <a:ext cx="2800350" cy="16383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0.84962</cdr:x>
      <cdr:y>0.29945</cdr:y>
    </cdr:from>
    <cdr:to>
      <cdr:x>1</cdr:x>
      <cdr:y>0.70055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:a16="http://schemas.microsoft.com/office/drawing/2014/main" id="{8DCBD852-2B95-7924-5B0E-5AAB9A4C643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776702" y="1712748"/>
          <a:ext cx="1376447" cy="229407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0771-5063-4218-A925-6197401BE2EF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2A35-5F99-4ABA-8C41-43EB9F96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4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7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8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8551480" cy="152705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Информация о ходе исполнения бюджета Ханкайского муниципального округа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за 1 полугодие 202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3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 года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6345" y="6024985"/>
            <a:ext cx="3197655" cy="82765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Ханкайского муниципального округа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5F345-5268-6BE9-0D0E-DCC548E6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94E2C5D-6FD4-5143-A0E2-9D43E9CF3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222195"/>
            <a:ext cx="5344675" cy="742316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3E73E5-257A-AEEF-7353-CD6991624955}"/>
              </a:ext>
            </a:extLst>
          </p:cNvPr>
          <p:cNvSpPr txBox="1"/>
          <p:nvPr/>
        </p:nvSpPr>
        <p:spPr>
          <a:xfrm>
            <a:off x="3197655" y="2818180"/>
            <a:ext cx="3664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5496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39437DB-839A-8DE9-554A-94BF3139E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664552"/>
              </p:ext>
            </p:extLst>
          </p:nvPr>
        </p:nvGraphicFramePr>
        <p:xfrm>
          <a:off x="1" y="1138425"/>
          <a:ext cx="9144000" cy="57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9E7FFEC7-4975-E663-ECF8-39BAFA611230}"/>
              </a:ext>
            </a:extLst>
          </p:cNvPr>
          <p:cNvSpPr/>
          <p:nvPr/>
        </p:nvSpPr>
        <p:spPr>
          <a:xfrm>
            <a:off x="6251755" y="2360065"/>
            <a:ext cx="1221640" cy="2790775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25"/>
            <a:ext cx="91440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за 1 полугодие 202</a:t>
            </a:r>
            <a:r>
              <a:rPr 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9E6C9-135C-D6E2-B272-4FA001F87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99" y="3614669"/>
            <a:ext cx="3009848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620C24-BA0D-2D79-ABAF-14376CC28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1749245"/>
            <a:ext cx="3918502" cy="2697235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15D1F8A-183D-56EE-58E7-7DC816B84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293609"/>
              </p:ext>
            </p:extLst>
          </p:nvPr>
        </p:nvGraphicFramePr>
        <p:xfrm>
          <a:off x="1059785" y="69490"/>
          <a:ext cx="8084215" cy="678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E4211-8BA3-2DCD-393D-859BD455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F81B4CC-E6BD-4D6A-F676-319DBF948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957311"/>
              </p:ext>
            </p:extLst>
          </p:nvPr>
        </p:nvGraphicFramePr>
        <p:xfrm>
          <a:off x="0" y="1138424"/>
          <a:ext cx="9144004" cy="57195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39540">
                  <a:extLst>
                    <a:ext uri="{9D8B030D-6E8A-4147-A177-3AD203B41FA5}">
                      <a16:colId xmlns:a16="http://schemas.microsoft.com/office/drawing/2014/main" val="2366510273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644971114"/>
                    </a:ext>
                  </a:extLst>
                </a:gridCol>
                <a:gridCol w="1501650">
                  <a:extLst>
                    <a:ext uri="{9D8B030D-6E8A-4147-A177-3AD203B41FA5}">
                      <a16:colId xmlns:a16="http://schemas.microsoft.com/office/drawing/2014/main" val="169171027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020865985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3922976986"/>
                    </a:ext>
                  </a:extLst>
                </a:gridCol>
                <a:gridCol w="1823314">
                  <a:extLst>
                    <a:ext uri="{9D8B030D-6E8A-4147-A177-3AD203B41FA5}">
                      <a16:colId xmlns:a16="http://schemas.microsoft.com/office/drawing/2014/main" val="360522618"/>
                    </a:ext>
                  </a:extLst>
                </a:gridCol>
              </a:tblGrid>
              <a:tr h="10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Наименование раздела бюджетной классификации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Утвержденные годовые бюджетные назначения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8780B"/>
                          </a:solidFill>
                          <a:effectLst/>
                          <a:latin typeface="+mn-lt"/>
                        </a:rPr>
                        <a:t>Исполнено за 1 полугодие 2023 года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8780B"/>
                          </a:solidFill>
                          <a:effectLst/>
                          <a:latin typeface="+mn-lt"/>
                        </a:rPr>
                        <a:t>Исполнено за 1 полугодие 2022 года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Рост/снижение исполнения 2023 к 2022 г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25823344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Общехозяйственные вопросы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119 635 134,64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55 321 360,89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62 531 385,65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-7 210 024,76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10036017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Национальная оборона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1 994 680,00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880 343,51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819 640,95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60 702,56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2246041"/>
                  </a:ext>
                </a:extLst>
              </a:tr>
              <a:tr h="757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805 000,00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8 776,20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379 282,20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-370 506,00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8667570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26 603 133,93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3 151 025,91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4 507 412,78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-1 356 386,87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86211148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72 247 084,72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34 877 895,45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54 012 461,27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-19 134 565,82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73363701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515 000,00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9 253,00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8 200,00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1 053,00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39424077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Образование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588 007 012,36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358 750 779,99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328 771 527,35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29 979 252,64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9371689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50 940 710,22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22 498 470,00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17 162 819,21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5 335 650,79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00799313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Социальная политика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74 683 475,66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28 336 368,66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16 429 760,25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11 906 608,41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30433752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160 658 767,36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45 317 047,55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3 449 828,27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41 867 219,28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74477151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3 357 000,00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1 678 500,00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1 460 150,00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218 350,00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53694631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Итого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1 099 446 998,89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550 829 821,16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489 532 467,93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61 297 353,23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64884497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Социальная сфера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799 606 489,94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426 566 297,54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 dirty="0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349 384 174,83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8780B"/>
                          </a:solidFill>
                          <a:effectLst/>
                          <a:latin typeface="Times New Roman" panose="02020603050405020304" pitchFamily="18" charset="0"/>
                        </a:rPr>
                        <a:t>77 182 122,71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7717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9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BA0EF-DD18-C7D4-6321-B8BE09F4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9491"/>
            <a:ext cx="8085131" cy="916230"/>
          </a:xfrm>
        </p:spPr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2560890-CA0B-7A3A-7DBE-E38E48BBD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00"/>
              </p:ext>
            </p:extLst>
          </p:nvPr>
        </p:nvGraphicFramePr>
        <p:xfrm>
          <a:off x="0" y="1138425"/>
          <a:ext cx="9144000" cy="57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61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0392A-24AC-7AB8-6B0B-3DA3B037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491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за 1 полугодие 202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8BD3248-44C3-0A2A-8844-B0853C4E4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016074"/>
              </p:ext>
            </p:extLst>
          </p:nvPr>
        </p:nvGraphicFramePr>
        <p:xfrm>
          <a:off x="-9150" y="680312"/>
          <a:ext cx="9153150" cy="617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8BD3248-44C3-0A2A-8844-B0853C4E4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695279"/>
              </p:ext>
            </p:extLst>
          </p:nvPr>
        </p:nvGraphicFramePr>
        <p:xfrm>
          <a:off x="0" y="680312"/>
          <a:ext cx="9153149" cy="610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6EBB8C-EA46-04AB-3798-1FB883E8E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4776632"/>
            <a:ext cx="1679754" cy="209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1D7D6011-8F19-C608-3FFE-49B778D74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623" y="3276295"/>
            <a:ext cx="3049399" cy="3919537"/>
          </a:xfrm>
        </p:spPr>
      </p:pic>
    </p:spTree>
    <p:extLst>
      <p:ext uri="{BB962C8B-B14F-4D97-AF65-F5344CB8AC3E}">
        <p14:creationId xmlns:p14="http://schemas.microsoft.com/office/powerpoint/2010/main" val="27011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88F39-70F3-397B-BDCF-7D9E2609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184BA84-D706-8B72-C82B-09EE020E5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773414"/>
              </p:ext>
            </p:extLst>
          </p:nvPr>
        </p:nvGraphicFramePr>
        <p:xfrm>
          <a:off x="-457200" y="1138425"/>
          <a:ext cx="9601200" cy="594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DBBD755-1A5C-6814-4D88-4F2688D97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50988"/>
              </p:ext>
            </p:extLst>
          </p:nvPr>
        </p:nvGraphicFramePr>
        <p:xfrm>
          <a:off x="0" y="1138426"/>
          <a:ext cx="9153149" cy="571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B3209E-3AFF-D45A-A0B0-E3015B4A0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425"/>
            <a:ext cx="1913610" cy="1921295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DBBD755-1A5C-6814-4D88-4F2688D97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397644"/>
              </p:ext>
            </p:extLst>
          </p:nvPr>
        </p:nvGraphicFramePr>
        <p:xfrm>
          <a:off x="-224117" y="69490"/>
          <a:ext cx="93249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320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F6882-4A00-8077-AD72-B499615F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F289D-E168-8663-4A13-DEAFCF0FF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73050"/>
            <a:ext cx="3198570" cy="5853113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Непрограммная часть бюджета исполнена на 42% годовых бюджетных назначений. В структуре расходов непрограммная часть составляет 14,68% произведенных расходов.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23D05-1483-6C7E-D6F1-5927B020A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8" y="4821933"/>
            <a:ext cx="2443280" cy="2036067"/>
          </a:xfrm>
          <a:prstGeom prst="rect">
            <a:avLst/>
          </a:prstGeom>
        </p:spPr>
      </p:pic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8AD5E6C0-B161-34A3-6882-5901E10C8F31}"/>
              </a:ext>
            </a:extLst>
          </p:cNvPr>
          <p:cNvSpPr/>
          <p:nvPr/>
        </p:nvSpPr>
        <p:spPr>
          <a:xfrm>
            <a:off x="3605844" y="3829350"/>
            <a:ext cx="3503980" cy="1985165"/>
          </a:xfrm>
          <a:prstGeom prst="flowChartMagneticDisk">
            <a:avLst/>
          </a:prstGeom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9312CEC2-B50F-859C-7D45-722F96ED3710}"/>
              </a:ext>
            </a:extLst>
          </p:cNvPr>
          <p:cNvSpPr/>
          <p:nvPr/>
        </p:nvSpPr>
        <p:spPr>
          <a:xfrm>
            <a:off x="3983489" y="2665474"/>
            <a:ext cx="2748690" cy="1527051"/>
          </a:xfrm>
          <a:prstGeom prst="flowChartMagneticDisk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 prstMaterial="dkEdge">
            <a:bevelT w="63500" h="25400"/>
            <a:extrusionClr>
              <a:schemeClr val="tx1"/>
            </a:extrusionClr>
            <a:contourClr>
              <a:schemeClr val="tx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B0D9A-A2B8-3B3D-65D9-1E110BA324A0}"/>
              </a:ext>
            </a:extLst>
          </p:cNvPr>
          <p:cNvSpPr txBox="1"/>
          <p:nvPr/>
        </p:nvSpPr>
        <p:spPr>
          <a:xfrm>
            <a:off x="4419295" y="3581705"/>
            <a:ext cx="16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67 856 689,73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0785D-C65A-A508-3B0C-69382D0EBEFE}"/>
              </a:ext>
            </a:extLst>
          </p:cNvPr>
          <p:cNvSpPr txBox="1"/>
          <p:nvPr/>
        </p:nvSpPr>
        <p:spPr>
          <a:xfrm>
            <a:off x="4419295" y="5108756"/>
            <a:ext cx="25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482 973 131,43</a:t>
            </a:r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EDF692CD-7D80-53C3-A046-ED10C016B441}"/>
              </a:ext>
            </a:extLst>
          </p:cNvPr>
          <p:cNvSpPr/>
          <p:nvPr/>
        </p:nvSpPr>
        <p:spPr>
          <a:xfrm rot="1081525">
            <a:off x="6658319" y="1418260"/>
            <a:ext cx="1444782" cy="123296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7FD8-8434-ED1F-FD74-303E09228E61}"/>
              </a:ext>
            </a:extLst>
          </p:cNvPr>
          <p:cNvSpPr txBox="1"/>
          <p:nvPr/>
        </p:nvSpPr>
        <p:spPr>
          <a:xfrm>
            <a:off x="7015279" y="1829742"/>
            <a:ext cx="7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14,7%</a:t>
            </a:r>
          </a:p>
        </p:txBody>
      </p:sp>
      <p:sp>
        <p:nvSpPr>
          <p:cNvPr id="15" name="Облачко с текстом: овальное 14">
            <a:extLst>
              <a:ext uri="{FF2B5EF4-FFF2-40B4-BE49-F238E27FC236}">
                <a16:creationId xmlns:a16="http://schemas.microsoft.com/office/drawing/2014/main" id="{C5362E6C-FB30-0893-AF8B-3BC92D2048BF}"/>
              </a:ext>
            </a:extLst>
          </p:cNvPr>
          <p:cNvSpPr/>
          <p:nvPr/>
        </p:nvSpPr>
        <p:spPr>
          <a:xfrm rot="1523767">
            <a:off x="7005233" y="3057492"/>
            <a:ext cx="1636379" cy="129607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14E84-5DF9-76DD-F0AC-9133FF102C4A}"/>
              </a:ext>
            </a:extLst>
          </p:cNvPr>
          <p:cNvSpPr txBox="1"/>
          <p:nvPr/>
        </p:nvSpPr>
        <p:spPr>
          <a:xfrm>
            <a:off x="7460854" y="3517702"/>
            <a:ext cx="7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85,3%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E43C176-71F9-6014-7396-E9CDFA0AA93B}"/>
              </a:ext>
            </a:extLst>
          </p:cNvPr>
          <p:cNvSpPr/>
          <p:nvPr/>
        </p:nvSpPr>
        <p:spPr>
          <a:xfrm>
            <a:off x="2828971" y="6177690"/>
            <a:ext cx="215979" cy="1527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F0ABF1-6DAF-FD30-082B-E43AB7343E43}"/>
              </a:ext>
            </a:extLst>
          </p:cNvPr>
          <p:cNvSpPr txBox="1"/>
          <p:nvPr/>
        </p:nvSpPr>
        <p:spPr>
          <a:xfrm>
            <a:off x="3047606" y="6062160"/>
            <a:ext cx="353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Непрограммные расходы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25E0CDA-EE47-FD01-23F6-A841B83B3D0E}"/>
              </a:ext>
            </a:extLst>
          </p:cNvPr>
          <p:cNvSpPr/>
          <p:nvPr/>
        </p:nvSpPr>
        <p:spPr>
          <a:xfrm>
            <a:off x="2892245" y="6635805"/>
            <a:ext cx="215979" cy="1527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BC220-D35C-28D5-C561-85C84A08EBFC}"/>
              </a:ext>
            </a:extLst>
          </p:cNvPr>
          <p:cNvSpPr txBox="1"/>
          <p:nvPr/>
        </p:nvSpPr>
        <p:spPr>
          <a:xfrm>
            <a:off x="3131394" y="6494471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Программные расходы</a:t>
            </a:r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098D8104-C081-7E7D-C654-57F3E747C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91" y="280740"/>
            <a:ext cx="1586874" cy="1763193"/>
          </a:xfrm>
        </p:spPr>
      </p:pic>
    </p:spTree>
    <p:extLst>
      <p:ext uri="{BB962C8B-B14F-4D97-AF65-F5344CB8AC3E}">
        <p14:creationId xmlns:p14="http://schemas.microsoft.com/office/powerpoint/2010/main" val="3586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F5F72-EBAA-3AED-81B2-91C0C9DE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680310"/>
            <a:ext cx="91440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на 01.07.2023 года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8693144-BE8B-4E8E-ACB6-C3561F6C8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944980"/>
              </p:ext>
            </p:extLst>
          </p:nvPr>
        </p:nvGraphicFramePr>
        <p:xfrm>
          <a:off x="-9149" y="1138426"/>
          <a:ext cx="9153150" cy="571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9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386</Words>
  <Application>Microsoft Office PowerPoint</Application>
  <PresentationFormat>Экран (4:3)</PresentationFormat>
  <Paragraphs>131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Monotype Corsiva</vt:lpstr>
      <vt:lpstr>Times New Roman</vt:lpstr>
      <vt:lpstr>Office Theme</vt:lpstr>
      <vt:lpstr>Информация о ходе исполнения бюджета Ханкайского муниципального округа  за 1 полугодие 2023 года</vt:lpstr>
      <vt:lpstr>Исполнение доходов за 1 полугодие 2023</vt:lpstr>
      <vt:lpstr>Презентация PowerPoint</vt:lpstr>
      <vt:lpstr>Презентация PowerPoint</vt:lpstr>
      <vt:lpstr>Презентация PowerPoint</vt:lpstr>
      <vt:lpstr>Расходы бюджета за 1 полугодие 2023 года</vt:lpstr>
      <vt:lpstr>Презентация PowerPoint</vt:lpstr>
      <vt:lpstr>Презентация PowerPoint</vt:lpstr>
      <vt:lpstr>Исполнение бюджета на 01.07.2023 года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Филаткина Юлия Федоровна</cp:lastModifiedBy>
  <cp:revision>50</cp:revision>
  <dcterms:created xsi:type="dcterms:W3CDTF">2013-08-21T19:17:07Z</dcterms:created>
  <dcterms:modified xsi:type="dcterms:W3CDTF">2023-08-25T04:44:23Z</dcterms:modified>
</cp:coreProperties>
</file>