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69" r:id="rId7"/>
    <p:sldId id="267" r:id="rId8"/>
    <p:sldId id="268" r:id="rId9"/>
    <p:sldId id="266" r:id="rId10"/>
    <p:sldId id="260" r:id="rId11"/>
    <p:sldId id="263" r:id="rId12"/>
    <p:sldId id="262" r:id="rId13"/>
    <p:sldId id="25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17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\\ADM-DC01\Users-docs\&#1050;&#1057;&#1055;\&#1060;&#1080;&#1083;&#1072;&#1090;&#1082;&#1080;&#1085;&#1072;\&#1050;&#1057;&#1055;\&#1047;&#1072;&#1082;&#1083;&#1102;&#1095;&#1077;&#1085;&#1080;&#1103;\2022%20&#1075;&#1086;&#1076;\&#1054;&#1090;&#1095;&#1077;&#1090;%20%202022%20&#1075;\9%20&#1084;&#1077;&#1089;&#1103;&#1094;&#1077;&#1074;\&#1057;&#1074;&#1077;&#1076;&#1077;&#1085;&#1080;&#1103;%20&#1079;&#1072;%201%20&#1087;&#1086;&#1083;&#1091;&#1075;&#1086;&#1076;&#1080;&#1077;%202022%20&#1076;&#1086;&#1093;&#1086;&#1076;&#1099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 prstMaterial="metal"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'2021-2022'!$B$12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269 560 993,01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C56-4C02-92F3-EBA15D42ED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'2021-2022'!$C$12</c:f>
              <c:numCache>
                <c:formatCode>#,##0.00</c:formatCode>
                <c:ptCount val="1"/>
                <c:pt idx="0">
                  <c:v>180946654.71000001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AC-41BA-B682-AB0524573648}"/>
            </c:ext>
          </c:extLst>
        </c:ser>
        <c:ser>
          <c:idx val="1"/>
          <c:order val="1"/>
          <c:tx>
            <c:strRef>
              <c:f>'2021-2022'!$B$32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dkEdge">
                <a:bevelT w="101600" prst="riblet"/>
                <a:bevelB/>
              </a:sp3d>
            </c:spPr>
            <c:extLst>
              <c:ext xmlns:c16="http://schemas.microsoft.com/office/drawing/2014/chart" uri="{C3380CC4-5D6E-409C-BE32-E72D297353CC}">
                <c16:uniqueId val="{00000003-0FAC-41BA-B682-AB052457364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21 306 634,57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FAC-41BA-B682-AB0524573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'2021-2022'!$C$32</c:f>
              <c:numCache>
                <c:formatCode>#,##0.00</c:formatCode>
                <c:ptCount val="1"/>
                <c:pt idx="0">
                  <c:v>12111511.800000001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AC-41BA-B682-AB0524573648}"/>
            </c:ext>
          </c:extLst>
        </c:ser>
        <c:ser>
          <c:idx val="2"/>
          <c:order val="2"/>
          <c:tx>
            <c:strRef>
              <c:f>'2021-2022'!$B$37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450 673 432,26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C56-4C02-92F3-EBA15D42ED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'2021-2022'!$C$37</c:f>
              <c:numCache>
                <c:formatCode>#,##0.00</c:formatCode>
                <c:ptCount val="1"/>
                <c:pt idx="0">
                  <c:v>300182749.70300001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AC-41BA-B682-AB05245736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"/>
        <c:gapDepth val="76"/>
        <c:shape val="cylinder"/>
        <c:axId val="435983871"/>
        <c:axId val="435981375"/>
        <c:axId val="0"/>
      </c:bar3DChart>
      <c:catAx>
        <c:axId val="43598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5981375"/>
        <c:crosses val="autoZero"/>
        <c:auto val="1"/>
        <c:lblAlgn val="ctr"/>
        <c:lblOffset val="100"/>
        <c:noMultiLvlLbl val="0"/>
      </c:catAx>
      <c:valAx>
        <c:axId val="435981375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43598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8086581319198815E-2"/>
          <c:y val="1.4625228519195612E-2"/>
          <c:w val="0.91687273444087924"/>
          <c:h val="0.126447576137077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8256389435695537"/>
          <c:y val="3.7349188732925413E-2"/>
          <c:w val="0.59995037729658796"/>
          <c:h val="0.895755134030501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'2021-2022'!$B$3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/>
          </c:spPr>
          <c:invertIfNegative val="0"/>
          <c:dLbls>
            <c:delete val="1"/>
          </c:dLbls>
          <c:cat>
            <c:strRef>
              <c:f>'2021-2022'!$C$2:$D$2</c:f>
              <c:strCache>
                <c:ptCount val="2"/>
                <c:pt idx="0">
                  <c:v>9 мес 2022</c:v>
                </c:pt>
                <c:pt idx="1">
                  <c:v>9 мес 2021</c:v>
                </c:pt>
              </c:strCache>
            </c:strRef>
          </c:cat>
          <c:val>
            <c:numRef>
              <c:f>'2021-2022'!$C$3:$D$3</c:f>
              <c:numCache>
                <c:formatCode>#,##0.00</c:formatCode>
                <c:ptCount val="2"/>
                <c:pt idx="0">
                  <c:v>223944568.16</c:v>
                </c:pt>
                <c:pt idx="1">
                  <c:v>177875516.47999999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0-4A55-A71C-CB5D2F6942E3}"/>
            </c:ext>
          </c:extLst>
        </c:ser>
        <c:ser>
          <c:idx val="1"/>
          <c:order val="1"/>
          <c:tx>
            <c:strRef>
              <c:f>'2021-2022'!$B$4</c:f>
              <c:strCache>
                <c:ptCount val="1"/>
                <c:pt idx="0">
                  <c:v>Акцизы по подакцизным товарам (продукции), производимым на территории Российской Федерации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'2021-2022'!$C$2:$D$2</c:f>
              <c:strCache>
                <c:ptCount val="2"/>
                <c:pt idx="0">
                  <c:v>9 мес 2022</c:v>
                </c:pt>
                <c:pt idx="1">
                  <c:v>9 мес 2021</c:v>
                </c:pt>
              </c:strCache>
            </c:strRef>
          </c:cat>
          <c:val>
            <c:numRef>
              <c:f>'2021-2022'!$C$4:$D$4</c:f>
              <c:numCache>
                <c:formatCode>#,##0.00</c:formatCode>
                <c:ptCount val="2"/>
                <c:pt idx="0">
                  <c:v>10348608.779999999</c:v>
                </c:pt>
                <c:pt idx="1">
                  <c:v>8128459.6399999997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90-4A55-A71C-CB5D2F6942E3}"/>
            </c:ext>
          </c:extLst>
        </c:ser>
        <c:ser>
          <c:idx val="2"/>
          <c:order val="2"/>
          <c:tx>
            <c:strRef>
              <c:f>'2021-2022'!$B$5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'2021-2022'!$C$2:$D$2</c:f>
              <c:strCache>
                <c:ptCount val="2"/>
                <c:pt idx="0">
                  <c:v>9 мес 2022</c:v>
                </c:pt>
                <c:pt idx="1">
                  <c:v>9 мес 2021</c:v>
                </c:pt>
              </c:strCache>
            </c:strRef>
          </c:cat>
          <c:val>
            <c:numRef>
              <c:f>'2021-2022'!$C$5:$D$5</c:f>
              <c:numCache>
                <c:formatCode>#,##0.00</c:formatCode>
                <c:ptCount val="2"/>
                <c:pt idx="0">
                  <c:v>19099336.890000001</c:v>
                </c:pt>
                <c:pt idx="1">
                  <c:v>537502.16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90-4A55-A71C-CB5D2F6942E3}"/>
            </c:ext>
          </c:extLst>
        </c:ser>
        <c:ser>
          <c:idx val="3"/>
          <c:order val="3"/>
          <c:tx>
            <c:strRef>
              <c:f>'2021-2022'!$B$6</c:f>
              <c:strCache>
                <c:ptCount val="1"/>
                <c:pt idx="0">
                  <c:v>Единый налог на вмененный доход для отдельных видов деятельности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'2021-2022'!$C$2:$D$2</c:f>
              <c:strCache>
                <c:ptCount val="2"/>
                <c:pt idx="0">
                  <c:v>9 мес 2022</c:v>
                </c:pt>
                <c:pt idx="1">
                  <c:v>9 мес 2021</c:v>
                </c:pt>
              </c:strCache>
            </c:strRef>
          </c:cat>
          <c:val>
            <c:numRef>
              <c:f>'2021-2022'!$C$6:$D$6</c:f>
              <c:numCache>
                <c:formatCode>#,##0.00</c:formatCode>
                <c:ptCount val="2"/>
                <c:pt idx="0">
                  <c:v>68414.570000000007</c:v>
                </c:pt>
                <c:pt idx="1">
                  <c:v>2233768.3199999998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90-4A55-A71C-CB5D2F6942E3}"/>
            </c:ext>
          </c:extLst>
        </c:ser>
        <c:ser>
          <c:idx val="4"/>
          <c:order val="4"/>
          <c:tx>
            <c:strRef>
              <c:f>'2021-2022'!$B$7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'2021-2022'!$C$2:$D$2</c:f>
              <c:strCache>
                <c:ptCount val="2"/>
                <c:pt idx="0">
                  <c:v>9 мес 2022</c:v>
                </c:pt>
                <c:pt idx="1">
                  <c:v>9 мес 2021</c:v>
                </c:pt>
              </c:strCache>
            </c:strRef>
          </c:cat>
          <c:val>
            <c:numRef>
              <c:f>'2021-2022'!$C$7:$D$7</c:f>
              <c:numCache>
                <c:formatCode>#,##0.00</c:formatCode>
                <c:ptCount val="2"/>
                <c:pt idx="0">
                  <c:v>1332428.26</c:v>
                </c:pt>
                <c:pt idx="1">
                  <c:v>2723836.8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90-4A55-A71C-CB5D2F6942E3}"/>
            </c:ext>
          </c:extLst>
        </c:ser>
        <c:ser>
          <c:idx val="5"/>
          <c:order val="5"/>
          <c:tx>
            <c:strRef>
              <c:f>'2021-2022'!$B$8</c:f>
              <c:strCache>
                <c:ptCount val="1"/>
                <c:pt idx="0">
                  <c:v>Налог, взимаемый в связи с применением патентной системы налогообложения, зачисляемый в бюджеты муниципальных округов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'2021-2022'!$C$2:$D$2</c:f>
              <c:strCache>
                <c:ptCount val="2"/>
                <c:pt idx="0">
                  <c:v>9 мес 2022</c:v>
                </c:pt>
                <c:pt idx="1">
                  <c:v>9 мес 2021</c:v>
                </c:pt>
              </c:strCache>
            </c:strRef>
          </c:cat>
          <c:val>
            <c:numRef>
              <c:f>'2021-2022'!$C$8:$D$8</c:f>
              <c:numCache>
                <c:formatCode>#,##0.00</c:formatCode>
                <c:ptCount val="2"/>
                <c:pt idx="0">
                  <c:v>3558258.78</c:v>
                </c:pt>
                <c:pt idx="1">
                  <c:v>4281314.3600000003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90-4A55-A71C-CB5D2F6942E3}"/>
            </c:ext>
          </c:extLst>
        </c:ser>
        <c:ser>
          <c:idx val="6"/>
          <c:order val="6"/>
          <c:tx>
            <c:strRef>
              <c:f>'2021-2022'!$B$9</c:f>
              <c:strCache>
                <c:ptCount val="1"/>
                <c:pt idx="0">
                  <c:v>Налог на имущество физических лиц, взимаемый по ставкам, применяемым к объектам налогообложения, расположенным в границах муниципальных округов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'2021-2022'!$C$2:$D$2</c:f>
              <c:strCache>
                <c:ptCount val="2"/>
                <c:pt idx="0">
                  <c:v>9 мес 2022</c:v>
                </c:pt>
                <c:pt idx="1">
                  <c:v>9 мес 2021</c:v>
                </c:pt>
              </c:strCache>
            </c:strRef>
          </c:cat>
          <c:val>
            <c:numRef>
              <c:f>'2021-2022'!$C$9:$D$9</c:f>
              <c:numCache>
                <c:formatCode>#,##0.00</c:formatCode>
                <c:ptCount val="2"/>
                <c:pt idx="0">
                  <c:v>1364482.36</c:v>
                </c:pt>
                <c:pt idx="1">
                  <c:v>321545.38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90-4A55-A71C-CB5D2F6942E3}"/>
            </c:ext>
          </c:extLst>
        </c:ser>
        <c:ser>
          <c:idx val="7"/>
          <c:order val="7"/>
          <c:tx>
            <c:strRef>
              <c:f>'2021-2022'!$B$10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'2021-2022'!$C$2:$D$2</c:f>
              <c:strCache>
                <c:ptCount val="2"/>
                <c:pt idx="0">
                  <c:v>9 мес 2022</c:v>
                </c:pt>
                <c:pt idx="1">
                  <c:v>9 мес 2021</c:v>
                </c:pt>
              </c:strCache>
            </c:strRef>
          </c:cat>
          <c:val>
            <c:numRef>
              <c:f>'2021-2022'!$C$10:$D$10</c:f>
              <c:numCache>
                <c:formatCode>#,##0.00</c:formatCode>
                <c:ptCount val="2"/>
                <c:pt idx="0">
                  <c:v>7637505.7000000002</c:v>
                </c:pt>
                <c:pt idx="1">
                  <c:v>8728447.1799999997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E90-4A55-A71C-CB5D2F6942E3}"/>
            </c:ext>
          </c:extLst>
        </c:ser>
        <c:ser>
          <c:idx val="8"/>
          <c:order val="8"/>
          <c:tx>
            <c:strRef>
              <c:f>'2021-2022'!$B$11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'2021-2022'!$C$2:$D$2</c:f>
              <c:strCache>
                <c:ptCount val="2"/>
                <c:pt idx="0">
                  <c:v>9 мес 2022</c:v>
                </c:pt>
                <c:pt idx="1">
                  <c:v>9 мес 2021</c:v>
                </c:pt>
              </c:strCache>
            </c:strRef>
          </c:cat>
          <c:val>
            <c:numRef>
              <c:f>'2021-2022'!$C$11:$D$11</c:f>
              <c:numCache>
                <c:formatCode>#,##0.00</c:formatCode>
                <c:ptCount val="2"/>
                <c:pt idx="0">
                  <c:v>2207389.5099999998</c:v>
                </c:pt>
                <c:pt idx="1">
                  <c:v>1709727.86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E90-4A55-A71C-CB5D2F6942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0130175"/>
        <c:axId val="100137247"/>
        <c:axId val="0"/>
      </c:bar3DChart>
      <c:catAx>
        <c:axId val="100130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137247"/>
        <c:crosses val="autoZero"/>
        <c:auto val="1"/>
        <c:lblAlgn val="ctr"/>
        <c:lblOffset val="100"/>
        <c:noMultiLvlLbl val="0"/>
      </c:catAx>
      <c:valAx>
        <c:axId val="100137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130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67691929133858E-2"/>
          <c:y val="3.645498728669179E-2"/>
          <c:w val="0.27988966358357542"/>
          <c:h val="0.7928926496334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3017970800524935"/>
          <c:y val="1.2064842800745459E-2"/>
          <c:w val="0.55836195866141736"/>
          <c:h val="0.9754147370787876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'2021-2022'!$B$19</c:f>
              <c:strCache>
                <c:ptCount val="1"/>
                <c:pt idx="0">
                  <c:v>Аренда земли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'2021-2022'!$C$18:$D$18</c:f>
              <c:strCache>
                <c:ptCount val="2"/>
                <c:pt idx="0">
                  <c:v>9 мес 2022</c:v>
                </c:pt>
                <c:pt idx="1">
                  <c:v>9 мес 2021</c:v>
                </c:pt>
              </c:strCache>
            </c:strRef>
          </c:cat>
          <c:val>
            <c:numRef>
              <c:f>'2021-2022'!$C$19:$D$19</c:f>
              <c:numCache>
                <c:formatCode>#,##0.00</c:formatCode>
                <c:ptCount val="2"/>
                <c:pt idx="0">
                  <c:v>8897299.2300000004</c:v>
                </c:pt>
                <c:pt idx="1">
                  <c:v>8084196.5899999999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71-47C9-A240-FBEAA3E90C88}"/>
            </c:ext>
          </c:extLst>
        </c:ser>
        <c:ser>
          <c:idx val="1"/>
          <c:order val="1"/>
          <c:tx>
            <c:strRef>
              <c:f>'2021-2022'!$B$20</c:f>
              <c:strCache>
                <c:ptCount val="1"/>
                <c:pt idx="0">
                  <c:v>Доходы, получаемые в виде арендной платы, а также средства от продажи права на заключение договоров аренды за земли, находящиеся в собственности муниципальных округов (за исключением земельных участков муниципальных бюджетных и автономных учреждений)
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'2021-2022'!$C$18:$D$18</c:f>
              <c:strCache>
                <c:ptCount val="2"/>
                <c:pt idx="0">
                  <c:v>9 мес 2022</c:v>
                </c:pt>
                <c:pt idx="1">
                  <c:v>9 мес 2021</c:v>
                </c:pt>
              </c:strCache>
            </c:strRef>
          </c:cat>
          <c:val>
            <c:numRef>
              <c:f>'2021-2022'!$C$20:$D$20</c:f>
            </c:numRef>
          </c:val>
          <c:extLst>
            <c:ext xmlns:c16="http://schemas.microsoft.com/office/drawing/2014/chart" uri="{C3380CC4-5D6E-409C-BE32-E72D297353CC}">
              <c16:uniqueId val="{00000001-0871-47C9-A240-FBEAA3E90C88}"/>
            </c:ext>
          </c:extLst>
        </c:ser>
        <c:ser>
          <c:idx val="2"/>
          <c:order val="2"/>
          <c:tx>
            <c:strRef>
              <c:f>'2021-2022'!$B$21</c:f>
              <c:strCache>
                <c:ptCount val="1"/>
                <c:pt idx="0">
                  <c:v>Доходы от сдачи в аренду имущества, находящегося в оперативном управлении органов управления муниципальных округов и созданных ими учреждений (за исключением имущества муниципальных бюджетных и автономных учреждений)
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'2021-2022'!$C$18:$D$18</c:f>
              <c:strCache>
                <c:ptCount val="2"/>
                <c:pt idx="0">
                  <c:v>9 мес 2022</c:v>
                </c:pt>
                <c:pt idx="1">
                  <c:v>9 мес 2021</c:v>
                </c:pt>
              </c:strCache>
            </c:strRef>
          </c:cat>
          <c:val>
            <c:numRef>
              <c:f>'2021-2022'!$C$21:$D$21</c:f>
            </c:numRef>
          </c:val>
          <c:extLst>
            <c:ext xmlns:c16="http://schemas.microsoft.com/office/drawing/2014/chart" uri="{C3380CC4-5D6E-409C-BE32-E72D297353CC}">
              <c16:uniqueId val="{00000002-0871-47C9-A240-FBEAA3E90C88}"/>
            </c:ext>
          </c:extLst>
        </c:ser>
        <c:ser>
          <c:idx val="3"/>
          <c:order val="3"/>
          <c:tx>
            <c:strRef>
              <c:f>'2021-2022'!$B$22</c:f>
              <c:strCache>
                <c:ptCount val="1"/>
                <c:pt idx="0">
                  <c:v>Аренда имущества
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'2021-2022'!$C$18:$D$18</c:f>
              <c:strCache>
                <c:ptCount val="2"/>
                <c:pt idx="0">
                  <c:v>9 мес 2022</c:v>
                </c:pt>
                <c:pt idx="1">
                  <c:v>9 мес 2021</c:v>
                </c:pt>
              </c:strCache>
            </c:strRef>
          </c:cat>
          <c:val>
            <c:numRef>
              <c:f>'2021-2022'!$C$22:$D$22</c:f>
              <c:numCache>
                <c:formatCode>#,##0.00</c:formatCode>
                <c:ptCount val="2"/>
                <c:pt idx="0">
                  <c:v>2428871.46</c:v>
                </c:pt>
                <c:pt idx="1">
                  <c:v>2258157.89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71-47C9-A240-FBEAA3E90C88}"/>
            </c:ext>
          </c:extLst>
        </c:ser>
        <c:ser>
          <c:idx val="4"/>
          <c:order val="4"/>
          <c:tx>
            <c:strRef>
              <c:f>'2021-2022'!$B$23</c:f>
              <c:strCache>
                <c:ptCount val="1"/>
                <c:pt idx="0">
                  <c:v>Прочие поступления от использования имущества, предприятий, в том числе казенных)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'2021-2022'!$C$18:$D$18</c:f>
              <c:strCache>
                <c:ptCount val="2"/>
                <c:pt idx="0">
                  <c:v>9 мес 2022</c:v>
                </c:pt>
                <c:pt idx="1">
                  <c:v>9 мес 2021</c:v>
                </c:pt>
              </c:strCache>
            </c:strRef>
          </c:cat>
          <c:val>
            <c:numRef>
              <c:f>'2021-2022'!$C$23:$D$23</c:f>
              <c:numCache>
                <c:formatCode>#,##0.00</c:formatCode>
                <c:ptCount val="2"/>
                <c:pt idx="0">
                  <c:v>2482268.17</c:v>
                </c:pt>
                <c:pt idx="1">
                  <c:v>2335380.4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71-47C9-A240-FBEAA3E90C88}"/>
            </c:ext>
          </c:extLst>
        </c:ser>
        <c:ser>
          <c:idx val="5"/>
          <c:order val="5"/>
          <c:tx>
            <c:strRef>
              <c:f>'2021-2022'!$B$24</c:f>
              <c:strCache>
                <c:ptCount val="1"/>
                <c:pt idx="0">
                  <c:v>Плата за негативное воздействие на окружающую среду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'2021-2022'!$C$18:$D$18</c:f>
              <c:strCache>
                <c:ptCount val="2"/>
                <c:pt idx="0">
                  <c:v>9 мес 2022</c:v>
                </c:pt>
                <c:pt idx="1">
                  <c:v>9 мес 2021</c:v>
                </c:pt>
              </c:strCache>
            </c:strRef>
          </c:cat>
          <c:val>
            <c:numRef>
              <c:f>'2021-2022'!$C$24:$D$24</c:f>
              <c:numCache>
                <c:formatCode>#,##0.00</c:formatCode>
                <c:ptCount val="2"/>
                <c:pt idx="0">
                  <c:v>124907.34</c:v>
                </c:pt>
                <c:pt idx="1">
                  <c:v>113513.2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71-47C9-A240-FBEAA3E90C88}"/>
            </c:ext>
          </c:extLst>
        </c:ser>
        <c:ser>
          <c:idx val="6"/>
          <c:order val="6"/>
          <c:tx>
            <c:strRef>
              <c:f>'2021-2022'!$B$25</c:f>
              <c:strCache>
                <c:ptCount val="1"/>
                <c:pt idx="0">
                  <c:v>ДОХОДЫ ОТ ОКАЗАНИЯ ПЛАТНЫХ УСЛУГ (РАБОТ) И КОМПЕНСАЦИИ ЗАТРАТ  ГОСУДАРСТВА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'2021-2022'!$C$18:$D$18</c:f>
              <c:strCache>
                <c:ptCount val="2"/>
                <c:pt idx="0">
                  <c:v>9 мес 2022</c:v>
                </c:pt>
                <c:pt idx="1">
                  <c:v>9 мес 2021</c:v>
                </c:pt>
              </c:strCache>
            </c:strRef>
          </c:cat>
          <c:val>
            <c:numRef>
              <c:f>'2021-2022'!$C$25:$D$25</c:f>
              <c:numCache>
                <c:formatCode>#,##0.00</c:formatCode>
                <c:ptCount val="2"/>
                <c:pt idx="0">
                  <c:v>517376.31</c:v>
                </c:pt>
                <c:pt idx="1">
                  <c:v>1164793.3700000001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71-47C9-A240-FBEAA3E90C88}"/>
            </c:ext>
          </c:extLst>
        </c:ser>
        <c:ser>
          <c:idx val="7"/>
          <c:order val="7"/>
          <c:tx>
            <c:strRef>
              <c:f>'2021-2022'!$B$26</c:f>
              <c:strCache>
                <c:ptCount val="1"/>
                <c:pt idx="0">
                  <c:v>Доходы, поступающие в порядке возмещения расходов, понесенных в связи с эксплуатацией имущества муниципальных округов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'2021-2022'!$C$18:$D$18</c:f>
              <c:strCache>
                <c:ptCount val="2"/>
                <c:pt idx="0">
                  <c:v>9 мес 2022</c:v>
                </c:pt>
                <c:pt idx="1">
                  <c:v>9 мес 2021</c:v>
                </c:pt>
              </c:strCache>
            </c:strRef>
          </c:cat>
          <c:val>
            <c:numRef>
              <c:f>'2021-2022'!$C$26:$D$26</c:f>
            </c:numRef>
          </c:val>
          <c:extLst>
            <c:ext xmlns:c16="http://schemas.microsoft.com/office/drawing/2014/chart" uri="{C3380CC4-5D6E-409C-BE32-E72D297353CC}">
              <c16:uniqueId val="{00000007-0871-47C9-A240-FBEAA3E90C88}"/>
            </c:ext>
          </c:extLst>
        </c:ser>
        <c:ser>
          <c:idx val="8"/>
          <c:order val="8"/>
          <c:tx>
            <c:strRef>
              <c:f>'2021-2022'!$B$27</c:f>
              <c:strCache>
                <c:ptCount val="1"/>
                <c:pt idx="0">
                  <c:v>Доходы от реализации иного имущества 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'2021-2022'!$C$18:$D$18</c:f>
              <c:strCache>
                <c:ptCount val="2"/>
                <c:pt idx="0">
                  <c:v>9 мес 2022</c:v>
                </c:pt>
                <c:pt idx="1">
                  <c:v>9 мес 2021</c:v>
                </c:pt>
              </c:strCache>
            </c:strRef>
          </c:cat>
          <c:val>
            <c:numRef>
              <c:f>'2021-2022'!$C$27:$D$27</c:f>
              <c:numCache>
                <c:formatCode>#,##0.00</c:formatCode>
                <c:ptCount val="2"/>
                <c:pt idx="0">
                  <c:v>2253671.92</c:v>
                </c:pt>
                <c:pt idx="1">
                  <c:v>2676634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71-47C9-A240-FBEAA3E90C88}"/>
            </c:ext>
          </c:extLst>
        </c:ser>
        <c:ser>
          <c:idx val="9"/>
          <c:order val="9"/>
          <c:tx>
            <c:strRef>
              <c:f>'2021-2022'!$B$28</c:f>
              <c:strCache>
                <c:ptCount val="1"/>
                <c:pt idx="0">
                  <c:v>Доходы от продажи земельных участков
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'2021-2022'!$C$18:$D$18</c:f>
              <c:strCache>
                <c:ptCount val="2"/>
                <c:pt idx="0">
                  <c:v>9 мес 2022</c:v>
                </c:pt>
                <c:pt idx="1">
                  <c:v>9 мес 2021</c:v>
                </c:pt>
              </c:strCache>
            </c:strRef>
          </c:cat>
          <c:val>
            <c:numRef>
              <c:f>'2021-2022'!$C$28:$D$28</c:f>
              <c:numCache>
                <c:formatCode>#,##0.00</c:formatCode>
                <c:ptCount val="2"/>
                <c:pt idx="0">
                  <c:v>3658864.54</c:v>
                </c:pt>
                <c:pt idx="1">
                  <c:v>1305081.5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871-47C9-A240-FBEAA3E90C88}"/>
            </c:ext>
          </c:extLst>
        </c:ser>
        <c:ser>
          <c:idx val="10"/>
          <c:order val="10"/>
          <c:tx>
            <c:strRef>
              <c:f>'2021-2022'!$B$29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'2021-2022'!$C$18:$D$18</c:f>
              <c:strCache>
                <c:ptCount val="2"/>
                <c:pt idx="0">
                  <c:v>9 мес 2022</c:v>
                </c:pt>
                <c:pt idx="1">
                  <c:v>9 мес 2021</c:v>
                </c:pt>
              </c:strCache>
            </c:strRef>
          </c:cat>
          <c:val>
            <c:numRef>
              <c:f>'2021-2022'!$C$29:$D$29</c:f>
              <c:numCache>
                <c:formatCode>#,##0.00</c:formatCode>
                <c:ptCount val="2"/>
                <c:pt idx="0">
                  <c:v>854688.7</c:v>
                </c:pt>
                <c:pt idx="1">
                  <c:v>613109.56000000006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871-47C9-A240-FBEAA3E90C88}"/>
            </c:ext>
          </c:extLst>
        </c:ser>
        <c:ser>
          <c:idx val="11"/>
          <c:order val="11"/>
          <c:tx>
            <c:strRef>
              <c:f>'2021-2022'!$B$30</c:f>
              <c:strCache>
                <c:ptCount val="1"/>
                <c:pt idx="0">
                  <c:v>Невыясненные поступления, зачисляемые в бюджеты муниципальных округов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'2021-2022'!$C$18:$D$18</c:f>
              <c:strCache>
                <c:ptCount val="2"/>
                <c:pt idx="0">
                  <c:v>9 мес 2022</c:v>
                </c:pt>
                <c:pt idx="1">
                  <c:v>9 мес 2021</c:v>
                </c:pt>
              </c:strCache>
            </c:strRef>
          </c:cat>
          <c:val>
            <c:numRef>
              <c:f>'2021-2022'!$C$30:$D$30</c:f>
              <c:numCache>
                <c:formatCode>#,##0.00</c:formatCode>
                <c:ptCount val="2"/>
                <c:pt idx="0">
                  <c:v>-48.18</c:v>
                </c:pt>
                <c:pt idx="1">
                  <c:v>-595038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871-47C9-A240-FBEAA3E90C88}"/>
            </c:ext>
          </c:extLst>
        </c:ser>
        <c:ser>
          <c:idx val="12"/>
          <c:order val="12"/>
          <c:tx>
            <c:strRef>
              <c:f>'2021-2022'!$B$31</c:f>
              <c:strCache>
                <c:ptCount val="1"/>
                <c:pt idx="0">
                  <c:v>Прочие неналоговые доходы бюджетов муниципальных округов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'2021-2022'!$C$18:$D$18</c:f>
              <c:strCache>
                <c:ptCount val="2"/>
                <c:pt idx="0">
                  <c:v>9 мес 2022</c:v>
                </c:pt>
                <c:pt idx="1">
                  <c:v>9 мес 2021</c:v>
                </c:pt>
              </c:strCache>
            </c:strRef>
          </c:cat>
          <c:val>
            <c:numRef>
              <c:f>'2021-2022'!$C$31:$D$31</c:f>
              <c:numCache>
                <c:formatCode>#,##0.00</c:formatCode>
                <c:ptCount val="2"/>
                <c:pt idx="0">
                  <c:v>88735.08</c:v>
                </c:pt>
                <c:pt idx="1">
                  <c:v>49844.28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871-47C9-A240-FBEAA3E90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118111"/>
        <c:axId val="100105631"/>
        <c:axId val="0"/>
      </c:bar3DChart>
      <c:catAx>
        <c:axId val="100118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105631"/>
        <c:crosses val="autoZero"/>
        <c:auto val="1"/>
        <c:lblAlgn val="ctr"/>
        <c:lblOffset val="100"/>
        <c:noMultiLvlLbl val="0"/>
      </c:catAx>
      <c:valAx>
        <c:axId val="100105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11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164206036745411E-2"/>
          <c:y val="1.9602450846856665E-2"/>
          <c:w val="0.32700459317585301"/>
          <c:h val="0.791338150276520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'2021-2022'!$B$38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'2021-2022'!$C$18:$D$18</c:f>
              <c:strCache>
                <c:ptCount val="2"/>
                <c:pt idx="0">
                  <c:v>9 мес 2022</c:v>
                </c:pt>
                <c:pt idx="1">
                  <c:v>9 мес 2021</c:v>
                </c:pt>
              </c:strCache>
            </c:strRef>
          </c:cat>
          <c:val>
            <c:numRef>
              <c:f>'2021-2022'!$C$38:$D$38</c:f>
              <c:numCache>
                <c:formatCode>#,##0.00</c:formatCode>
                <c:ptCount val="2"/>
                <c:pt idx="0">
                  <c:v>72754100</c:v>
                </c:pt>
                <c:pt idx="1">
                  <c:v>58735270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B1-4610-85F3-947D36FC5728}"/>
            </c:ext>
          </c:extLst>
        </c:ser>
        <c:ser>
          <c:idx val="1"/>
          <c:order val="1"/>
          <c:tx>
            <c:strRef>
              <c:f>'2021-2022'!$B$39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'2021-2022'!$C$18:$D$18</c:f>
              <c:strCache>
                <c:ptCount val="2"/>
                <c:pt idx="0">
                  <c:v>9 мес 2022</c:v>
                </c:pt>
                <c:pt idx="1">
                  <c:v>9 мес 2021</c:v>
                </c:pt>
              </c:strCache>
            </c:strRef>
          </c:cat>
          <c:val>
            <c:numRef>
              <c:f>'2021-2022'!$C$39:$D$39</c:f>
              <c:numCache>
                <c:formatCode>#,##0.00</c:formatCode>
                <c:ptCount val="2"/>
                <c:pt idx="0">
                  <c:v>80619630.049999997</c:v>
                </c:pt>
                <c:pt idx="1">
                  <c:v>126435742.52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B1-4610-85F3-947D36FC5728}"/>
            </c:ext>
          </c:extLst>
        </c:ser>
        <c:ser>
          <c:idx val="2"/>
          <c:order val="2"/>
          <c:tx>
            <c:strRef>
              <c:f>'2021-2022'!$B$40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'2021-2022'!$C$18:$D$18</c:f>
              <c:strCache>
                <c:ptCount val="2"/>
                <c:pt idx="0">
                  <c:v>9 мес 2022</c:v>
                </c:pt>
                <c:pt idx="1">
                  <c:v>9 мес 2021</c:v>
                </c:pt>
              </c:strCache>
            </c:strRef>
          </c:cat>
          <c:val>
            <c:numRef>
              <c:f>'2021-2022'!$C$40:$D$40</c:f>
              <c:numCache>
                <c:formatCode>#,##0.00</c:formatCode>
                <c:ptCount val="2"/>
                <c:pt idx="0">
                  <c:v>281929981.18000001</c:v>
                </c:pt>
                <c:pt idx="1">
                  <c:v>259816213.28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B1-4610-85F3-947D36FC5728}"/>
            </c:ext>
          </c:extLst>
        </c:ser>
        <c:ser>
          <c:idx val="3"/>
          <c:order val="3"/>
          <c:tx>
            <c:strRef>
              <c:f>'2021-2022'!$B$41</c:f>
              <c:strCache>
                <c:ptCount val="1"/>
                <c:pt idx="0">
                  <c:v>Иные межбюджетные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'2021-2022'!$C$18:$D$18</c:f>
              <c:strCache>
                <c:ptCount val="2"/>
                <c:pt idx="0">
                  <c:v>9 мес 2022</c:v>
                </c:pt>
                <c:pt idx="1">
                  <c:v>9 мес 2021</c:v>
                </c:pt>
              </c:strCache>
            </c:strRef>
          </c:cat>
          <c:val>
            <c:numRef>
              <c:f>'2021-2022'!$C$41:$D$41</c:f>
              <c:numCache>
                <c:formatCode>#,##0.00</c:formatCode>
                <c:ptCount val="2"/>
                <c:pt idx="0">
                  <c:v>15369721.029999999</c:v>
                </c:pt>
                <c:pt idx="1">
                  <c:v>15182614.140000001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B1-4610-85F3-947D36FC5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6568943"/>
        <c:axId val="1686563951"/>
        <c:axId val="0"/>
      </c:bar3DChart>
      <c:catAx>
        <c:axId val="1686568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6563951"/>
        <c:crosses val="autoZero"/>
        <c:auto val="1"/>
        <c:lblAlgn val="ctr"/>
        <c:lblOffset val="100"/>
        <c:noMultiLvlLbl val="0"/>
      </c:catAx>
      <c:valAx>
        <c:axId val="1686563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6568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606996391076113"/>
          <c:y val="0.93117046530633441"/>
          <c:w val="0.52535999015748036"/>
          <c:h val="5.56499630297448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161525969972993"/>
          <c:y val="4.8321684748436976E-2"/>
          <c:w val="0.71749840222113803"/>
          <c:h val="0.8353297938775706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'2021-2022'!$B$12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 prstMaterial="metal"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'2021-2022'!$C$47:$D$47</c:f>
              <c:strCache>
                <c:ptCount val="2"/>
                <c:pt idx="0">
                  <c:v>9 мес 2022</c:v>
                </c:pt>
                <c:pt idx="1">
                  <c:v>9 мес 2021</c:v>
                </c:pt>
              </c:strCache>
            </c:strRef>
          </c:cat>
          <c:val>
            <c:numRef>
              <c:f>'2021-2022'!$C$12:$D$12</c:f>
              <c:numCache>
                <c:formatCode>#,##0.00</c:formatCode>
                <c:ptCount val="2"/>
                <c:pt idx="0">
                  <c:v>269560993.00999999</c:v>
                </c:pt>
                <c:pt idx="1">
                  <c:v>206540118.18000001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C9-4BB1-B2BA-8F68F9010EC4}"/>
            </c:ext>
          </c:extLst>
        </c:ser>
        <c:ser>
          <c:idx val="1"/>
          <c:order val="1"/>
          <c:tx>
            <c:strRef>
              <c:f>'2021-2022'!$B$32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 prstMaterial="metal">
              <a:bevelT w="63500" h="25400"/>
              <a:bevelB/>
            </a:sp3d>
          </c:spPr>
          <c:invertIfNegative val="0"/>
          <c:dLbls>
            <c:dLbl>
              <c:idx val="0"/>
              <c:layout>
                <c:manualLayout>
                  <c:x val="3.2204220401120046E-3"/>
                  <c:y val="-9.0393695556609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C9-4BB1-B2BA-8F68F9010EC4}"/>
                </c:ext>
              </c:extLst>
            </c:dLbl>
            <c:dLbl>
              <c:idx val="1"/>
              <c:layout>
                <c:manualLayout>
                  <c:x val="0"/>
                  <c:y val="-6.8871387090749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C9-4BB1-B2BA-8F68F9010E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'2021-2022'!$C$47:$D$47</c:f>
              <c:strCache>
                <c:ptCount val="2"/>
                <c:pt idx="0">
                  <c:v>9 мес 2022</c:v>
                </c:pt>
                <c:pt idx="1">
                  <c:v>9 мес 2021</c:v>
                </c:pt>
              </c:strCache>
            </c:strRef>
          </c:cat>
          <c:val>
            <c:numRef>
              <c:f>'2021-2022'!$C$32:$D$32</c:f>
              <c:numCache>
                <c:formatCode>#,##0.00</c:formatCode>
                <c:ptCount val="2"/>
                <c:pt idx="0">
                  <c:v>21306634.57</c:v>
                </c:pt>
                <c:pt idx="1">
                  <c:v>18005672.789999999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C9-4BB1-B2BA-8F68F9010EC4}"/>
            </c:ext>
          </c:extLst>
        </c:ser>
        <c:ser>
          <c:idx val="2"/>
          <c:order val="2"/>
          <c:tx>
            <c:strRef>
              <c:f>'2021-2022'!$B$37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'2021-2022'!$C$47:$D$47</c:f>
              <c:strCache>
                <c:ptCount val="2"/>
                <c:pt idx="0">
                  <c:v>9 мес 2022</c:v>
                </c:pt>
                <c:pt idx="1">
                  <c:v>9 мес 2021</c:v>
                </c:pt>
              </c:strCache>
            </c:strRef>
          </c:cat>
          <c:val>
            <c:numRef>
              <c:f>'2021-2022'!$C$37:$D$37</c:f>
              <c:numCache>
                <c:formatCode>#,##0.00</c:formatCode>
                <c:ptCount val="2"/>
                <c:pt idx="0">
                  <c:v>450673432.25999999</c:v>
                </c:pt>
                <c:pt idx="1">
                  <c:v>448324491.13999993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C9-4BB1-B2BA-8F68F9010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gapDepth val="0"/>
        <c:shape val="cylinder"/>
        <c:axId val="564470976"/>
        <c:axId val="564471808"/>
        <c:axId val="0"/>
      </c:bar3DChart>
      <c:catAx>
        <c:axId val="564470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4471808"/>
        <c:crosses val="autoZero"/>
        <c:auto val="1"/>
        <c:lblAlgn val="ctr"/>
        <c:lblOffset val="100"/>
        <c:noMultiLvlLbl val="0"/>
      </c:catAx>
      <c:valAx>
        <c:axId val="564471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447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696970084533867E-2"/>
          <c:y val="0.92318287332977078"/>
          <c:w val="0.95730302991546612"/>
          <c:h val="5.66924940891553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046546715754634E-3"/>
          <c:y val="2.4662514584337766E-2"/>
          <c:w val="0.97665951944506801"/>
          <c:h val="0.46649649472757099"/>
        </c:manualLayout>
      </c:layout>
      <c:lineChart>
        <c:grouping val="standard"/>
        <c:varyColors val="0"/>
        <c:ser>
          <c:idx val="0"/>
          <c:order val="0"/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Лист2!$A$1:$A$8</c:f>
              <c:strCache>
                <c:ptCount val="8"/>
                <c:pt idx="0">
                  <c:v>Развитие муниципального дорожного фонда</c:v>
                </c:pt>
                <c:pt idx="1">
                  <c:v>Расходв на благоустройство (контрейнерные площадки, озеление, освещение, детские площадки) </c:v>
                </c:pt>
                <c:pt idx="2">
                  <c:v>Расходы на функионирование органов местного  самоуправления </c:v>
                </c:pt>
                <c:pt idx="3">
                  <c:v>Расходы на проведение  ремонтов зданий и  помещений и обустройство прилегающей территории образовательных учреждений</c:v>
                </c:pt>
                <c:pt idx="4">
                  <c:v>Расходы на коммунальное хозяйство </c:v>
                </c:pt>
                <c:pt idx="5">
                  <c:v>Расходы на обеспечение деятельности  муниципальных учреждений</c:v>
                </c:pt>
                <c:pt idx="6">
                  <c:v>Расходы на физическую культуру и спорт</c:v>
                </c:pt>
                <c:pt idx="7">
                  <c:v>Расходы, направленные на возмещение материального ущерба и судебных издержек</c:v>
                </c:pt>
              </c:strCache>
            </c:strRef>
          </c:cat>
          <c:val>
            <c:numRef>
              <c:f>Лист2!$B$1:$B$8</c:f>
              <c:numCache>
                <c:formatCode>#,##0.00</c:formatCode>
                <c:ptCount val="8"/>
                <c:pt idx="0">
                  <c:v>2567780</c:v>
                </c:pt>
                <c:pt idx="1">
                  <c:v>3181158</c:v>
                </c:pt>
                <c:pt idx="2">
                  <c:v>3911852</c:v>
                </c:pt>
                <c:pt idx="3">
                  <c:v>5864340</c:v>
                </c:pt>
                <c:pt idx="4">
                  <c:v>6307327</c:v>
                </c:pt>
                <c:pt idx="5">
                  <c:v>8023562</c:v>
                </c:pt>
                <c:pt idx="6">
                  <c:v>8130247</c:v>
                </c:pt>
                <c:pt idx="7">
                  <c:v>8988889.1500000004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AA-43ED-A608-6723F053B34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85946911"/>
        <c:axId val="1"/>
      </c:lineChart>
      <c:catAx>
        <c:axId val="1585946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585946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62466367255042"/>
          <c:y val="2.9456626148113632E-2"/>
          <c:w val="0.87065710429627141"/>
          <c:h val="0.870897062970385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Лист2!$B$12</c:f>
              <c:strCache>
                <c:ptCount val="1"/>
                <c:pt idx="0">
                  <c:v>Исполнено за 9 месяцев 2021 года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chemeClr val="bg1">
                  <a:alpha val="63000"/>
                </a:scheme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cat>
            <c:strRef>
              <c:f>Лист2!$A$13:$A$17</c:f>
              <c:strCache>
                <c:ptCount val="5"/>
                <c:pt idx="0">
                  <c:v>ФУ АХМО ПК</c:v>
                </c:pt>
                <c:pt idx="1">
                  <c:v>АХМО ПК</c:v>
                </c:pt>
                <c:pt idx="2">
                  <c:v>Дума ХМО ПК</c:v>
                </c:pt>
                <c:pt idx="3">
                  <c:v>УО АХМО ПК</c:v>
                </c:pt>
                <c:pt idx="4">
                  <c:v>КСП ХМО</c:v>
                </c:pt>
              </c:strCache>
            </c:strRef>
          </c:cat>
          <c:val>
            <c:numRef>
              <c:f>Лист2!$B$13:$B$17</c:f>
              <c:numCache>
                <c:formatCode>#,##0.00</c:formatCode>
                <c:ptCount val="5"/>
                <c:pt idx="0">
                  <c:v>3433828.86</c:v>
                </c:pt>
                <c:pt idx="1">
                  <c:v>171226670.44</c:v>
                </c:pt>
                <c:pt idx="2">
                  <c:v>2380155.34</c:v>
                </c:pt>
                <c:pt idx="3">
                  <c:v>293280066.35000002</c:v>
                </c:pt>
                <c:pt idx="4">
                  <c:v>726312.38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AC74-4F5B-8E5E-87297FE3EDAA}"/>
            </c:ext>
          </c:extLst>
        </c:ser>
        <c:ser>
          <c:idx val="1"/>
          <c:order val="1"/>
          <c:tx>
            <c:strRef>
              <c:f>Лист2!$C$12</c:f>
              <c:strCache>
                <c:ptCount val="1"/>
                <c:pt idx="0">
                  <c:v>Исполнено за 9 месяцев 2022 года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cat>
            <c:strRef>
              <c:f>Лист2!$A$13:$A$17</c:f>
              <c:strCache>
                <c:ptCount val="5"/>
                <c:pt idx="0">
                  <c:v>ФУ АХМО ПК</c:v>
                </c:pt>
                <c:pt idx="1">
                  <c:v>АХМО ПК</c:v>
                </c:pt>
                <c:pt idx="2">
                  <c:v>Дума ХМО ПК</c:v>
                </c:pt>
                <c:pt idx="3">
                  <c:v>УО АХМО ПК</c:v>
                </c:pt>
                <c:pt idx="4">
                  <c:v>КСП ХМО</c:v>
                </c:pt>
              </c:strCache>
            </c:strRef>
          </c:cat>
          <c:val>
            <c:numRef>
              <c:f>Лист2!$C$13:$C$17</c:f>
              <c:numCache>
                <c:formatCode>#,##0.00</c:formatCode>
                <c:ptCount val="5"/>
                <c:pt idx="0">
                  <c:v>3637812.85</c:v>
                </c:pt>
                <c:pt idx="1">
                  <c:v>162436010.34999999</c:v>
                </c:pt>
                <c:pt idx="2">
                  <c:v>2782244.41</c:v>
                </c:pt>
                <c:pt idx="3">
                  <c:v>319941113.06</c:v>
                </c:pt>
                <c:pt idx="4">
                  <c:v>735287.26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AC74-4F5B-8E5E-87297FE3E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16"/>
        <c:shape val="box"/>
        <c:axId val="1588179727"/>
        <c:axId val="1588185967"/>
        <c:axId val="0"/>
      </c:bar3DChart>
      <c:catAx>
        <c:axId val="1588179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8185967"/>
        <c:crosses val="autoZero"/>
        <c:auto val="1"/>
        <c:lblAlgn val="ctr"/>
        <c:lblOffset val="100"/>
        <c:noMultiLvlLbl val="0"/>
      </c:catAx>
      <c:valAx>
        <c:axId val="1588185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8179727"/>
        <c:crosses val="autoZero"/>
        <c:crossBetween val="between"/>
      </c:valAx>
      <c:spPr>
        <a:noFill/>
        <a:ln>
          <a:noFill/>
        </a:ln>
        <a:effectLst>
          <a:softEdge rad="139700"/>
        </a:effectLst>
      </c:spPr>
    </c:plotArea>
    <c:legend>
      <c:legendPos val="b"/>
      <c:layout>
        <c:manualLayout>
          <c:xMode val="edge"/>
          <c:yMode val="edge"/>
          <c:x val="0.17204001853306969"/>
          <c:y val="0.93266293863045457"/>
          <c:w val="0.63430061844657271"/>
          <c:h val="6.73370613695454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052058091060423E-2"/>
          <c:y val="0.10620534938440536"/>
          <c:w val="0.80466669177034034"/>
          <c:h val="0.78709295226456233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988-4786-915A-ECF3D6F563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988-4786-915A-ECF3D6F563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988-4786-915A-ECF3D6F563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988-4786-915A-ECF3D6F563A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4988-4786-915A-ECF3D6F563A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4988-4786-915A-ECF3D6F563A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4988-4786-915A-ECF3D6F563A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4988-4786-915A-ECF3D6F563A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4988-4786-915A-ECF3D6F563A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4988-4786-915A-ECF3D6F563A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4988-4786-915A-ECF3D6F563AD}"/>
              </c:ext>
            </c:extLst>
          </c:dPt>
          <c:dLbls>
            <c:dLbl>
              <c:idx val="0"/>
              <c:layout>
                <c:manualLayout>
                  <c:x val="-3.9629632480405269E-2"/>
                  <c:y val="-4.85615922543114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88-4786-915A-ECF3D6F563AD}"/>
                </c:ext>
              </c:extLst>
            </c:dLbl>
            <c:dLbl>
              <c:idx val="1"/>
              <c:layout>
                <c:manualLayout>
                  <c:x val="3.7828282151327074E-2"/>
                  <c:y val="-1.45684776762933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88-4786-915A-ECF3D6F563AD}"/>
                </c:ext>
              </c:extLst>
            </c:dLbl>
            <c:dLbl>
              <c:idx val="2"/>
              <c:layout>
                <c:manualLayout>
                  <c:x val="2.9962394495204912E-2"/>
                  <c:y val="-0.138400537924787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88-4786-915A-ECF3D6F563AD}"/>
                </c:ext>
              </c:extLst>
            </c:dLbl>
            <c:dLbl>
              <c:idx val="3"/>
              <c:layout>
                <c:manualLayout>
                  <c:x val="5.9204278585706926E-2"/>
                  <c:y val="8.98389456704759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88-4786-915A-ECF3D6F563AD}"/>
                </c:ext>
              </c:extLst>
            </c:dLbl>
            <c:dLbl>
              <c:idx val="4"/>
              <c:layout>
                <c:manualLayout>
                  <c:x val="-9.9072927802178782E-17"/>
                  <c:y val="0.105621463153127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93013916254822"/>
                      <c:h val="0.171677464610739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988-4786-915A-ECF3D6F563AD}"/>
                </c:ext>
              </c:extLst>
            </c:dLbl>
            <c:dLbl>
              <c:idx val="5"/>
              <c:layout>
                <c:manualLayout>
                  <c:x val="-3.4487810953471941E-2"/>
                  <c:y val="0.133544378699356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988-4786-915A-ECF3D6F563AD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59D96A8B-01AC-4CFD-AFAD-F3D1326036FA}" type="CATEGORYNAME">
                      <a:rPr lang="ru-RU"/>
                      <a:pPr>
                        <a:defRPr sz="1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64%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4988-4786-915A-ECF3D6F563AD}"/>
                </c:ext>
              </c:extLst>
            </c:dLbl>
            <c:dLbl>
              <c:idx val="7"/>
              <c:layout>
                <c:manualLayout>
                  <c:x val="-7.6380578049341438E-2"/>
                  <c:y val="3.39931145780179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988-4786-915A-ECF3D6F563AD}"/>
                </c:ext>
              </c:extLst>
            </c:dLbl>
            <c:dLbl>
              <c:idx val="8"/>
              <c:layout>
                <c:manualLayout>
                  <c:x val="-0.12934974714835815"/>
                  <c:y val="-7.82032822665492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988-4786-915A-ECF3D6F563AD}"/>
                </c:ext>
              </c:extLst>
            </c:dLbl>
            <c:dLbl>
              <c:idx val="9"/>
              <c:layout>
                <c:manualLayout>
                  <c:x val="-6.6300791198851614E-2"/>
                  <c:y val="-1.21403980635778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988-4786-915A-ECF3D6F563AD}"/>
                </c:ext>
              </c:extLst>
            </c:dLbl>
            <c:dLbl>
              <c:idx val="10"/>
              <c:layout>
                <c:manualLayout>
                  <c:x val="7.7874620164014668E-2"/>
                  <c:y val="-3.15650349653023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988-4786-915A-ECF3D6F563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'Лист 2 (2)'!$A$9:$A$238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'Лист 2 (2)'!$I$9:$I$238</c:f>
              <c:numCache>
                <c:formatCode>#,##0.00</c:formatCode>
                <c:ptCount val="11"/>
                <c:pt idx="0">
                  <c:v>62531385.649999999</c:v>
                </c:pt>
                <c:pt idx="1">
                  <c:v>819640.95</c:v>
                </c:pt>
                <c:pt idx="2">
                  <c:v>379282.2</c:v>
                </c:pt>
                <c:pt idx="3">
                  <c:v>4507412.78</c:v>
                </c:pt>
                <c:pt idx="4">
                  <c:v>54012461.270000003</c:v>
                </c:pt>
                <c:pt idx="5">
                  <c:v>8200</c:v>
                </c:pt>
                <c:pt idx="6">
                  <c:v>328771527.35000002</c:v>
                </c:pt>
                <c:pt idx="7">
                  <c:v>17162819.210000001</c:v>
                </c:pt>
                <c:pt idx="8">
                  <c:v>16429760.25</c:v>
                </c:pt>
                <c:pt idx="9">
                  <c:v>3449828.27</c:v>
                </c:pt>
                <c:pt idx="10">
                  <c:v>1460150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988-4786-915A-ECF3D6F563A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4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00747360067566E-2"/>
          <c:y val="4.8829264242638309E-2"/>
          <c:w val="0.91557990033854464"/>
          <c:h val="0.89885693711745274"/>
        </c:manualLayout>
      </c:layout>
      <c:pie3DChart>
        <c:varyColors val="1"/>
        <c:ser>
          <c:idx val="0"/>
          <c:order val="0"/>
          <c:explosion val="1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F72-4248-B824-9463F3E2CBD3}"/>
              </c:ext>
            </c:extLst>
          </c:dPt>
          <c:dPt>
            <c:idx val="1"/>
            <c:bubble3D val="0"/>
            <c:explosion val="2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F72-4248-B824-9463F3E2CB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F72-4248-B824-9463F3E2CB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F72-4248-B824-9463F3E2CBD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EF72-4248-B824-9463F3E2CBD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EF72-4248-B824-9463F3E2CBD3}"/>
              </c:ext>
            </c:extLst>
          </c:dPt>
          <c:dPt>
            <c:idx val="6"/>
            <c:bubble3D val="0"/>
            <c:explosion val="13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EF72-4248-B824-9463F3E2CBD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EF72-4248-B824-9463F3E2CBD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EF72-4248-B824-9463F3E2CBD3}"/>
              </c:ext>
            </c:extLst>
          </c:dPt>
          <c:dPt>
            <c:idx val="9"/>
            <c:bubble3D val="0"/>
            <c:explosion val="36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EF72-4248-B824-9463F3E2CBD3}"/>
              </c:ext>
            </c:extLst>
          </c:dPt>
          <c:dPt>
            <c:idx val="10"/>
            <c:bubble3D val="0"/>
            <c:explosion val="11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EF72-4248-B824-9463F3E2CBD3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EF72-4248-B824-9463F3E2CBD3}"/>
              </c:ext>
            </c:extLst>
          </c:dPt>
          <c:dPt>
            <c:idx val="12"/>
            <c:bubble3D val="0"/>
            <c:explosion val="9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EF72-4248-B824-9463F3E2CBD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F72-4248-B824-9463F3E2CBD3}"/>
                </c:ext>
              </c:extLst>
            </c:dLbl>
            <c:dLbl>
              <c:idx val="1"/>
              <c:layout>
                <c:manualLayout>
                  <c:x val="0.14299516908212562"/>
                  <c:y val="-0.11663353214049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72-4248-B824-9463F3E2CBD3}"/>
                </c:ext>
              </c:extLst>
            </c:dLbl>
            <c:dLbl>
              <c:idx val="2"/>
              <c:layout>
                <c:manualLayout>
                  <c:x val="0.11207729468599027"/>
                  <c:y val="-5.0364479787939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72-4248-B824-9463F3E2CBD3}"/>
                </c:ext>
              </c:extLst>
            </c:dLbl>
            <c:dLbl>
              <c:idx val="3"/>
              <c:layout>
                <c:manualLayout>
                  <c:x val="0.17004830917874397"/>
                  <c:y val="6.09675281643471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72-4248-B824-9463F3E2CBD3}"/>
                </c:ext>
              </c:extLst>
            </c:dLbl>
            <c:dLbl>
              <c:idx val="4"/>
              <c:layout>
                <c:manualLayout>
                  <c:x val="7.7294685990338091E-2"/>
                  <c:y val="7.95228628230615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5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72-4248-B824-9463F3E2CBD3}"/>
                </c:ext>
              </c:extLst>
            </c:dLbl>
            <c:dLbl>
              <c:idx val="5"/>
              <c:layout>
                <c:manualLayout>
                  <c:x val="6.9565217391304349E-2"/>
                  <c:y val="0.132538104705102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6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72-4248-B824-9463F3E2CBD3}"/>
                </c:ext>
              </c:extLst>
            </c:dLbl>
            <c:dLbl>
              <c:idx val="6"/>
              <c:layout>
                <c:manualLayout>
                  <c:x val="0.23768115942028986"/>
                  <c:y val="-0.111332007952286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F72-4248-B824-9463F3E2CBD3}"/>
                </c:ext>
              </c:extLst>
            </c:dLbl>
            <c:dLbl>
              <c:idx val="7"/>
              <c:layout>
                <c:manualLayout>
                  <c:x val="-1.5458937198067632E-2"/>
                  <c:y val="0.137839628893306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F72-4248-B824-9463F3E2CBD3}"/>
                </c:ext>
              </c:extLst>
            </c:dLbl>
            <c:dLbl>
              <c:idx val="8"/>
              <c:layout>
                <c:manualLayout>
                  <c:x val="0.17777777777777778"/>
                  <c:y val="6.62690523525513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F72-4248-B824-9463F3E2CBD3}"/>
                </c:ext>
              </c:extLst>
            </c:dLbl>
            <c:dLbl>
              <c:idx val="9"/>
              <c:layout>
                <c:manualLayout>
                  <c:x val="0"/>
                  <c:y val="-3.97614314115308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F72-4248-B824-9463F3E2CBD3}"/>
                </c:ext>
              </c:extLst>
            </c:dLbl>
            <c:dLbl>
              <c:idx val="10"/>
              <c:layout>
                <c:manualLayout>
                  <c:x val="3.8647342995169081E-3"/>
                  <c:y val="-0.145791915175612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F72-4248-B824-9463F3E2CBD3}"/>
                </c:ext>
              </c:extLst>
            </c:dLbl>
            <c:dLbl>
              <c:idx val="11"/>
              <c:layout>
                <c:manualLayout>
                  <c:x val="2.6107597590110915E-2"/>
                  <c:y val="-0.256974000927357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F72-4248-B824-9463F3E2CBD3}"/>
                </c:ext>
              </c:extLst>
            </c:dLbl>
            <c:dLbl>
              <c:idx val="12"/>
              <c:layout>
                <c:manualLayout>
                  <c:x val="3.7939412165639438E-2"/>
                  <c:y val="-0.415369152213942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F72-4248-B824-9463F3E2CB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Лист4!$A$1:$A$19</c:f>
              <c:strCache>
                <c:ptCount val="13"/>
                <c:pt idx="0">
                  <c:v>Муниципальная программа «Развитие образования в Ханкайском муниципальном районе" на 2020-2024 годы</c:v>
                </c:pt>
                <c:pt idx="1">
                  <c:v>Муниципальная программа "Развитие культуры и туризма в Ханкайском муниципальном районе»" на 2020-2024 годы</c:v>
                </c:pt>
                <c:pt idx="2">
                  <c:v>Муниципальная программа "Охрана окружающей среды Ханкайского муниципального района" на 2020-2024 годы</c:v>
                </c:pt>
                <c:pt idx="3">
                  <c:v>Муниципальная программа "Развитие физической культуры и спорта в Ханкайском муниципальном районе» на 2020-2024 годы</c:v>
                </c:pt>
                <c:pt idx="4">
                  <c:v>Муниципальная программа "Развитие муниципальной службы в Ханкайском муниципальном районе" на 2020-2024 годы</c:v>
                </c:pt>
                <c:pt idx="5">
                  <c:v>Муниципальная программа "Развитие систем жилищно-коммунальной инфраструктуры в Ханкайском муниципальном районе" на 2020-2024 годы</c:v>
                </c:pt>
                <c:pt idx="6">
                  <c:v>Муниципальная программа "Обеспечение жильем молодых семей Ханкайского муниципального района" на 2020-2024 годы</c:v>
                </c:pt>
                <c:pt idx="7">
                  <c:v>Муниципальная программа "Развитие информационного общества в Ханкайском муниципальном районе" на 2020-2024 годы</c:v>
                </c:pt>
                <c:pt idx="8">
                  <c:v>Муниципальная программа "Развитие дорожного хозяйства и повышение безопасности дорожного движения в Ханкайском муниципальном районе" на 2020-2024 годы</c:v>
                </c:pt>
                <c:pt idx="9">
                  <c:v>Муниципальная программа "Развитие градостроительной и землеустроительной деятельности на территории Ханкайского муниципального района" на 2020-2024 годы</c:v>
                </c:pt>
                <c:pt idx="10">
                  <c:v>Муниципальная программа "Управление муниципальным имуществом в Ханкайском муниципальном районе" на 2020-2024 годы</c:v>
                </c:pt>
                <c:pt idx="11">
                  <c:v>Муниципальная программа "Укрепление общественного здоровья в Ханкайском муниципальном районе" на 2020-2024 годы</c:v>
                </c:pt>
                <c:pt idx="12">
                  <c:v>Муниципальная программа "Благоустройство, озеленение и освещение территории муниципального округа" на 2021 -2025 годы</c:v>
                </c:pt>
              </c:strCache>
            </c:strRef>
          </c:cat>
          <c:val>
            <c:numRef>
              <c:f>Лист4!$B$1:$B$19</c:f>
              <c:numCache>
                <c:formatCode>#,##0.00</c:formatCode>
                <c:ptCount val="13"/>
                <c:pt idx="0">
                  <c:v>319225874.80000001</c:v>
                </c:pt>
                <c:pt idx="1">
                  <c:v>28398632.059999999</c:v>
                </c:pt>
                <c:pt idx="2">
                  <c:v>8200</c:v>
                </c:pt>
                <c:pt idx="3">
                  <c:v>3399828.27</c:v>
                </c:pt>
                <c:pt idx="4">
                  <c:v>10612310.119999999</c:v>
                </c:pt>
                <c:pt idx="5">
                  <c:v>47261343.310000002</c:v>
                </c:pt>
                <c:pt idx="6">
                  <c:v>718200</c:v>
                </c:pt>
                <c:pt idx="7">
                  <c:v>2839373.11</c:v>
                </c:pt>
                <c:pt idx="8">
                  <c:v>4361469</c:v>
                </c:pt>
                <c:pt idx="9">
                  <c:v>145943.78</c:v>
                </c:pt>
                <c:pt idx="10">
                  <c:v>4641181.5199999996</c:v>
                </c:pt>
                <c:pt idx="11">
                  <c:v>50000</c:v>
                </c:pt>
                <c:pt idx="12">
                  <c:v>4000155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EF72-4248-B824-9463F3E2CBD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0.76099</cdr:x>
      <cdr:y>0.22699</cdr:y>
    </cdr:from>
    <cdr:to>
      <cdr:x>0.81625</cdr:x>
      <cdr:y>0.78049</cdr:y>
    </cdr:to>
    <cdr:sp macro="" textlink="">
      <cdr:nvSpPr>
        <cdr:cNvPr id="2" name="Правая фигурная скобка 1">
          <a:extLst xmlns:a="http://schemas.openxmlformats.org/drawingml/2006/main">
            <a:ext uri="{FF2B5EF4-FFF2-40B4-BE49-F238E27FC236}">
              <a16:creationId xmlns:a16="http://schemas.microsoft.com/office/drawing/2014/main" id="{6CF907AE-E638-36F8-1830-92973D6E3604}"/>
            </a:ext>
          </a:extLst>
        </cdr:cNvPr>
        <cdr:cNvSpPr/>
      </cdr:nvSpPr>
      <cdr:spPr>
        <a:xfrm xmlns:a="http://schemas.openxmlformats.org/drawingml/2006/main">
          <a:off x="7296669" y="1177586"/>
          <a:ext cx="529854" cy="2871415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0.8233</cdr:x>
      <cdr:y>0.47945</cdr:y>
    </cdr:from>
    <cdr:to>
      <cdr:x>1</cdr:x>
      <cdr:y>0.58158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DA9C78B-8737-29D2-CC56-ED2A6F2FDDC8}"/>
            </a:ext>
          </a:extLst>
        </cdr:cNvPr>
        <cdr:cNvSpPr txBox="1"/>
      </cdr:nvSpPr>
      <cdr:spPr>
        <a:xfrm xmlns:a="http://schemas.openxmlformats.org/drawingml/2006/main">
          <a:off x="7614778" y="2487270"/>
          <a:ext cx="1478422" cy="529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0.89582</cdr:x>
      <cdr:y>0.50087</cdr:y>
    </cdr:from>
    <cdr:to>
      <cdr:x>1</cdr:x>
      <cdr:y>0.61618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941D9B3-6238-861E-B332-D5EE6BCD81B4}"/>
            </a:ext>
          </a:extLst>
        </cdr:cNvPr>
        <cdr:cNvSpPr txBox="1"/>
      </cdr:nvSpPr>
      <cdr:spPr>
        <a:xfrm xmlns:a="http://schemas.openxmlformats.org/drawingml/2006/main">
          <a:off x="7495136" y="2598366"/>
          <a:ext cx="871671" cy="598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0.81016</cdr:x>
      <cdr:y>0.45351</cdr:y>
    </cdr:from>
    <cdr:to>
      <cdr:x>1</cdr:x>
      <cdr:y>0.62112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3194D872-8230-3B26-2C42-ED84273BB533}"/>
            </a:ext>
          </a:extLst>
        </cdr:cNvPr>
        <cdr:cNvSpPr txBox="1"/>
      </cdr:nvSpPr>
      <cdr:spPr>
        <a:xfrm xmlns:a="http://schemas.openxmlformats.org/drawingml/2006/main">
          <a:off x="7768128" y="2352674"/>
          <a:ext cx="1820253" cy="869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accent2"/>
              </a:solidFill>
            </a:rPr>
            <a:t>741 541 059,84</a:t>
          </a:r>
        </a:p>
        <a:p xmlns:a="http://schemas.openxmlformats.org/drawingml/2006/main">
          <a:pPr algn="ctr"/>
          <a:r>
            <a:rPr lang="ru-RU" sz="1800" b="1" dirty="0">
              <a:solidFill>
                <a:schemeClr val="accent2"/>
              </a:solidFill>
            </a:rPr>
            <a:t>(71,2 %)</a:t>
          </a:r>
        </a:p>
      </cdr:txBody>
    </cdr:sp>
  </cdr:relSizeAnchor>
  <cdr:relSizeAnchor xmlns:cdr="http://schemas.openxmlformats.org/drawingml/2006/chartDrawing">
    <cdr:from>
      <cdr:x>0.36081</cdr:x>
      <cdr:y>0.48273</cdr:y>
    </cdr:from>
    <cdr:to>
      <cdr:x>0.55045</cdr:x>
      <cdr:y>0.56808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A4853B7C-3C77-991C-56F9-CBA0A032CFBB}"/>
            </a:ext>
          </a:extLst>
        </cdr:cNvPr>
        <cdr:cNvSpPr txBox="1"/>
      </cdr:nvSpPr>
      <cdr:spPr>
        <a:xfrm xmlns:a="http://schemas.openxmlformats.org/drawingml/2006/main">
          <a:off x="3388093" y="2504272"/>
          <a:ext cx="1780673" cy="4427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0.35056</cdr:x>
      <cdr:y>0.45351</cdr:y>
    </cdr:from>
    <cdr:to>
      <cdr:x>0.57095</cdr:x>
      <cdr:y>0.53097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023929C3-3219-9FB3-985F-69952DD2D664}"/>
            </a:ext>
          </a:extLst>
        </cdr:cNvPr>
        <cdr:cNvSpPr txBox="1"/>
      </cdr:nvSpPr>
      <cdr:spPr>
        <a:xfrm xmlns:a="http://schemas.openxmlformats.org/drawingml/2006/main">
          <a:off x="3291840" y="2352674"/>
          <a:ext cx="2069432" cy="4018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0.80053</cdr:x>
      <cdr:y>0.06318</cdr:y>
    </cdr:from>
    <cdr:to>
      <cdr:x>1</cdr:x>
      <cdr:y>0.80106</cdr:y>
    </cdr:to>
    <cdr:pic>
      <cdr:nvPicPr>
        <cdr:cNvPr id="3" name="Рисунок 2">
          <a:extLst xmlns:a="http://schemas.openxmlformats.org/drawingml/2006/main">
            <a:ext uri="{FF2B5EF4-FFF2-40B4-BE49-F238E27FC236}">
              <a16:creationId xmlns:a16="http://schemas.microsoft.com/office/drawing/2014/main" id="{A3A89F9F-9B50-E29F-0981-2501E5A1C85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760017" y="365272"/>
          <a:ext cx="2431983" cy="4266185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0.75864</cdr:x>
      <cdr:y>0</cdr:y>
    </cdr:from>
    <cdr:to>
      <cdr:x>1</cdr:x>
      <cdr:y>0.32035</cdr:y>
    </cdr:to>
    <cdr:pic>
      <cdr:nvPicPr>
        <cdr:cNvPr id="3" name="Рисунок 2">
          <a:extLst xmlns:a="http://schemas.openxmlformats.org/drawingml/2006/main">
            <a:ext uri="{FF2B5EF4-FFF2-40B4-BE49-F238E27FC236}">
              <a16:creationId xmlns:a16="http://schemas.microsoft.com/office/drawing/2014/main" id="{30BBDD1B-4E86-0604-A582-56FD92C76B3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613449" y="-1179320"/>
          <a:ext cx="2740351" cy="181915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0.79373</cdr:x>
      <cdr:y>0.54548</cdr:y>
    </cdr:from>
    <cdr:to>
      <cdr:x>0.94858</cdr:x>
      <cdr:y>0.74135</cdr:y>
    </cdr:to>
    <cdr:sp macro="" textlink="">
      <cdr:nvSpPr>
        <cdr:cNvPr id="2" name="Стрелка: вправо 1">
          <a:extLst xmlns:a="http://schemas.openxmlformats.org/drawingml/2006/main">
            <a:ext uri="{FF2B5EF4-FFF2-40B4-BE49-F238E27FC236}">
              <a16:creationId xmlns:a16="http://schemas.microsoft.com/office/drawing/2014/main" id="{ABAB4C54-7FA3-98FC-C4D9-71BDC51A2D60}"/>
            </a:ext>
          </a:extLst>
        </cdr:cNvPr>
        <cdr:cNvSpPr/>
      </cdr:nvSpPr>
      <cdr:spPr>
        <a:xfrm xmlns:a="http://schemas.openxmlformats.org/drawingml/2006/main">
          <a:off x="9011898" y="3097602"/>
          <a:ext cx="1758136" cy="1112283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0" i="0" u="none" strike="noStrike" dirty="0">
              <a:solidFill>
                <a:srgbClr val="FFFF00"/>
              </a:solidFill>
              <a:effectLst/>
              <a:latin typeface="Monotype Corsiva" panose="03010101010201010101" pitchFamily="66" charset="0"/>
            </a:rPr>
            <a:t>68 670 777,73</a:t>
          </a:r>
          <a:endParaRPr lang="ru-RU" sz="1800" dirty="0">
            <a:solidFill>
              <a:srgbClr val="FFFF00"/>
            </a:solidFill>
            <a:latin typeface="Monotype Corsiva" panose="03010101010201010101" pitchFamily="66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0.87077</cdr:x>
      <cdr:y>0.08557</cdr:y>
    </cdr:from>
    <cdr:to>
      <cdr:x>0.99276</cdr:x>
      <cdr:y>0.51256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30FC9638-0749-5F6E-F40E-D4D96C6E473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423626" y="484731"/>
          <a:ext cx="1460366" cy="2418632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0.38847</cdr:x>
      <cdr:y>0.20407</cdr:y>
    </cdr:from>
    <cdr:to>
      <cdr:x>0.46598</cdr:x>
      <cdr:y>0.43584</cdr:y>
    </cdr:to>
    <cdr:sp macro="" textlink="">
      <cdr:nvSpPr>
        <cdr:cNvPr id="2" name="Стрелка: вниз 1">
          <a:extLst xmlns:a="http://schemas.openxmlformats.org/drawingml/2006/main">
            <a:ext uri="{FF2B5EF4-FFF2-40B4-BE49-F238E27FC236}">
              <a16:creationId xmlns:a16="http://schemas.microsoft.com/office/drawing/2014/main" id="{AEA98BC3-2D86-3F96-8A0B-FF8116C9DE7E}"/>
            </a:ext>
          </a:extLst>
        </cdr:cNvPr>
        <cdr:cNvSpPr/>
      </cdr:nvSpPr>
      <cdr:spPr>
        <a:xfrm xmlns:a="http://schemas.openxmlformats.org/drawingml/2006/main">
          <a:off x="3955971" y="1186376"/>
          <a:ext cx="789325" cy="1347474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ru-RU" sz="1400" b="0" i="0" u="none" strike="noStrike" dirty="0">
              <a:effectLst/>
              <a:latin typeface="Calibri" panose="020F0502020204030204" pitchFamily="34" charset="0"/>
            </a:rPr>
            <a:t>50 961 336,85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0.51418</cdr:x>
      <cdr:y>0.55298</cdr:y>
    </cdr:from>
    <cdr:to>
      <cdr:x>0.60011</cdr:x>
      <cdr:y>0.75809</cdr:y>
    </cdr:to>
    <cdr:sp macro="" textlink="">
      <cdr:nvSpPr>
        <cdr:cNvPr id="3" name="Стрелка: вверх 2">
          <a:extLst xmlns:a="http://schemas.openxmlformats.org/drawingml/2006/main">
            <a:ext uri="{FF2B5EF4-FFF2-40B4-BE49-F238E27FC236}">
              <a16:creationId xmlns:a16="http://schemas.microsoft.com/office/drawing/2014/main" id="{510D8E3A-96F5-DF7F-7625-DC7606603451}"/>
            </a:ext>
          </a:extLst>
        </cdr:cNvPr>
        <cdr:cNvSpPr/>
      </cdr:nvSpPr>
      <cdr:spPr>
        <a:xfrm xmlns:a="http://schemas.openxmlformats.org/drawingml/2006/main">
          <a:off x="5236144" y="3214837"/>
          <a:ext cx="875088" cy="1192449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ru-RU" sz="1200" b="0" i="0" u="none" strike="noStrike" dirty="0">
              <a:effectLst/>
              <a:latin typeface="Calibri" panose="020F0502020204030204" pitchFamily="34" charset="0"/>
            </a:rPr>
            <a:t>162 013,61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0.66635</cdr:x>
      <cdr:y>0</cdr:y>
    </cdr:from>
    <cdr:to>
      <cdr:x>0.74197</cdr:x>
      <cdr:y>0.20366</cdr:y>
    </cdr:to>
    <cdr:sp macro="" textlink="">
      <cdr:nvSpPr>
        <cdr:cNvPr id="4" name="Стрелка: вверх 3">
          <a:extLst xmlns:a="http://schemas.openxmlformats.org/drawingml/2006/main">
            <a:ext uri="{FF2B5EF4-FFF2-40B4-BE49-F238E27FC236}">
              <a16:creationId xmlns:a16="http://schemas.microsoft.com/office/drawing/2014/main" id="{42596C44-26D6-F9C4-AC71-095A93806F33}"/>
            </a:ext>
          </a:extLst>
        </cdr:cNvPr>
        <cdr:cNvSpPr/>
      </cdr:nvSpPr>
      <cdr:spPr>
        <a:xfrm xmlns:a="http://schemas.openxmlformats.org/drawingml/2006/main">
          <a:off x="6785795" y="-895150"/>
          <a:ext cx="770036" cy="118401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ru-RU" sz="1100" b="0" i="0" u="none" strike="noStrike" dirty="0">
              <a:effectLst/>
              <a:latin typeface="Calibri" panose="020F0502020204030204" pitchFamily="34" charset="0"/>
            </a:rPr>
            <a:t>61 858 129,50</a:t>
          </a:r>
          <a:endParaRPr lang="ru-RU" dirty="0"/>
        </a:p>
      </cdr:txBody>
    </cdr:sp>
  </cdr:relSizeAnchor>
  <cdr:relSizeAnchor xmlns:cdr="http://schemas.openxmlformats.org/drawingml/2006/chartDrawing">
    <cdr:from>
      <cdr:x>0.80151</cdr:x>
      <cdr:y>0.64901</cdr:y>
    </cdr:from>
    <cdr:to>
      <cdr:x>0.89099</cdr:x>
      <cdr:y>0.81674</cdr:y>
    </cdr:to>
    <cdr:sp macro="" textlink="">
      <cdr:nvSpPr>
        <cdr:cNvPr id="5" name="Стрелка: вверх 4">
          <a:extLst xmlns:a="http://schemas.openxmlformats.org/drawingml/2006/main">
            <a:ext uri="{FF2B5EF4-FFF2-40B4-BE49-F238E27FC236}">
              <a16:creationId xmlns:a16="http://schemas.microsoft.com/office/drawing/2014/main" id="{AE215228-6A6E-B155-4235-CA5A316E222A}"/>
            </a:ext>
          </a:extLst>
        </cdr:cNvPr>
        <cdr:cNvSpPr/>
      </cdr:nvSpPr>
      <cdr:spPr>
        <a:xfrm xmlns:a="http://schemas.openxmlformats.org/drawingml/2006/main">
          <a:off x="8162223" y="3773103"/>
          <a:ext cx="911213" cy="97512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ru-RU" sz="1200" b="0" i="0" u="none" strike="noStrike" dirty="0">
              <a:effectLst/>
              <a:latin typeface="Calibri" panose="020F0502020204030204" pitchFamily="34" charset="0"/>
            </a:rPr>
            <a:t>41 305,02</a:t>
          </a:r>
          <a:endParaRPr lang="ru-RU" sz="12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0.23599</cdr:x>
      <cdr:y>0.23603</cdr:y>
    </cdr:from>
    <cdr:to>
      <cdr:x>0.23599</cdr:x>
      <cdr:y>0.46629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9F751D74-C8D6-92A9-E6DA-57FD2CE3D5E1}"/>
            </a:ext>
          </a:extLst>
        </cdr:cNvPr>
        <cdr:cNvCxnSpPr/>
      </cdr:nvCxnSpPr>
      <cdr:spPr>
        <a:xfrm xmlns:a="http://schemas.openxmlformats.org/drawingml/2006/main">
          <a:off x="2533048" y="1341798"/>
          <a:ext cx="0" cy="130903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0.20191</cdr:x>
      <cdr:y>0.39518</cdr:y>
    </cdr:from>
    <cdr:to>
      <cdr:x>0.20998</cdr:x>
      <cdr:y>0.5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id="{1CDC85FE-F24D-8765-FD2C-A811D66C9A6B}"/>
            </a:ext>
          </a:extLst>
        </cdr:cNvPr>
        <cdr:cNvCxnSpPr/>
      </cdr:nvCxnSpPr>
      <cdr:spPr>
        <a:xfrm xmlns:a="http://schemas.openxmlformats.org/drawingml/2006/main" flipH="1">
          <a:off x="2167288" y="2246572"/>
          <a:ext cx="86628" cy="59591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E97D1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28702-9B40-4901-B38F-1AF8D8B03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" y="1522413"/>
            <a:ext cx="7724775" cy="2387600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2520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68CA0-116D-4E72-9DFF-DC13EB6C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DDF8C4-05AD-4645-B277-CE09EAC5C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6AD7F5-CFDB-4C0E-A4C9-536C003A8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D84012-C148-4381-B8EC-8371D1CE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FB7ED-9F5A-4B4D-9180-C81D196F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2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ABF253-7545-4644-AF04-086E8FA4BD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687812-9C95-4207-816E-51397EEC1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00C9DF-25F3-4EB2-AEE8-02E610368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8BEB46-91BA-4106-B621-9096873A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193945-6F90-49F9-95AB-D8475FB7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4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F5CA3C7-79EC-478D-AE2D-2E703BA928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6286"/>
            <a:ext cx="12192000" cy="17417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06FAE6-3000-4A0F-BE85-C92BA53D1F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2"/>
            <a:ext cx="12192000" cy="17417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2DB8A-A187-4070-9F1A-F34128DFA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076325"/>
          </a:xfrm>
          <a:effectLst>
            <a:outerShdw blurRad="50800" dist="38100" dir="4140000" algn="t" rotWithShape="0">
              <a:schemeClr val="bg1">
                <a:alpha val="78000"/>
              </a:schemeClr>
            </a:outerShdw>
          </a:effectLst>
        </p:spPr>
        <p:txBody>
          <a:bodyPr>
            <a:normAutofit/>
          </a:bodyPr>
          <a:lstStyle>
            <a:lvl1pPr>
              <a:defRPr sz="54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630958-5BC0-4684-9E0F-BD65FCD8D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268F85-CE55-4D85-842B-DA3087DD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DDB67-23F6-4BD6-A968-FEBDA74F7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72CBF-E829-490C-B265-2590BE7E5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3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7E83E-1049-4F42-AF06-4BD38A06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12F0A6-7B88-4AAA-964E-DDA57ED32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11E8F2-19AD-4B62-9900-DA04B0E30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C786E-FBF4-4AB6-9D5A-9A4E8C05B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C66165-C14C-4656-8B3B-6607F5C7E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4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243DB-5996-4E72-8163-8CFB911CD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1C218E-CCCF-4353-9DDB-C5D1A2810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60EA2B-EFEA-49C9-994B-F45A2BB31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6981F1-1760-4DBB-AAD7-F82A3C2B2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2103E4-5C0A-4B6F-BFE8-154BD06B2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D97337-F3D1-4BA7-BA20-F81BBEA8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55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BDF9B-FAE4-4B27-A7B8-1849457AE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1F9B0D-F270-4B87-95DE-DE75F335A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252112-C825-430C-BA27-0BC906D48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F66A0D-8AB2-4168-84B7-EDAE869DFC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41D9CBF-A9AD-4FB0-A2B9-030F4DF62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E800A6-34C7-4744-B748-2317D5AEB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60D2BA-EC93-492A-8BA6-63B92445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910207-78A1-44B9-AC75-B4EF6E4D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7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EAFAF-B6B8-40A8-8C1F-37592EE2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30C6DB-5126-45F7-BC3E-01E4D8C06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DADE6C-4E78-48E7-BA65-B8C0F2B67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3A8771-B81E-477A-B0C3-FFC1621DC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2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26CEBE-5B31-4227-80AF-4A87DB4A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3C985-19A0-41E5-82E0-1BDC9AF84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38AB88-7AFF-4B2E-AA48-BD018F6F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6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D9506-39E0-4BE0-8779-F217A932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21AAFF-9035-4932-B5E6-4FF22D085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63274B-B740-41A6-A796-542C8565B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A81F80-ED19-4572-915E-841C7EFA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67AA93-29B1-4793-8920-9C07F1FA9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D31A68-BC9A-4D0E-9F48-DDAAB148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BC62D-6CB6-4B07-94AA-14197AFC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46A509-9EC6-466A-A099-2BABBF4721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22009E-C42D-447D-B922-B4E47A9E6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C877D5-01E6-4EE0-9288-4FABBA89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E5E337-027B-4AF7-AC2F-D71A4F311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1EAAFF-6DC8-4CED-A5EA-5430B6F5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9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7E7D8-AEB9-4C85-AB28-AB831E9B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206838-1921-478E-BEA0-4DD574367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C695F5-7C42-4E81-B33C-16898CA9D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865A8-B82D-41EE-A1DE-16A06CE5A87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24343B-89CD-4B89-A9B7-4389BC8AD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9C1C5-8C71-4C06-BD97-13EF0554B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:a16="http://schemas.microsoft.com/office/drawing/2014/main" id="{90A5BAB8-6647-42A3-B019-99855AF1B57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4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220B29-5CC8-4170-8CC4-9FC5AC0EB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890" y="3766143"/>
            <a:ext cx="3850761" cy="41173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66207-1FA5-4E6E-8A35-00B37ACB4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" y="1522413"/>
            <a:ext cx="8324850" cy="2387600"/>
          </a:xfrm>
        </p:spPr>
        <p:txBody>
          <a:bodyPr>
            <a:normAutofit/>
          </a:bodyPr>
          <a:lstStyle/>
          <a:p>
            <a:r>
              <a:rPr kumimoji="0" lang="ru-RU" sz="4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>Информация о ходе исполнения бюджета Ханкайского муниципального округа </a:t>
            </a:r>
            <a:br>
              <a:rPr kumimoji="0" lang="ru-RU" sz="4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</a:br>
            <a:r>
              <a:rPr kumimoji="0" lang="ru-RU" sz="4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>за </a:t>
            </a:r>
            <a:r>
              <a:rPr lang="ru-RU" sz="4000" dirty="0">
                <a:solidFill>
                  <a:srgbClr val="0070C0"/>
                </a:solidFill>
                <a:latin typeface="Monotype Corsiva" panose="03010101010201010101" pitchFamily="66" charset="0"/>
              </a:rPr>
              <a:t>9 месяцев </a:t>
            </a:r>
            <a:r>
              <a:rPr kumimoji="0" lang="ru-RU" sz="4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>2022 года</a:t>
            </a:r>
            <a:endParaRPr lang="ru-RU" sz="80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B402E1-E81B-B668-B8CC-14640B3D6F36}"/>
              </a:ext>
            </a:extLst>
          </p:cNvPr>
          <p:cNvSpPr txBox="1"/>
          <p:nvPr/>
        </p:nvSpPr>
        <p:spPr>
          <a:xfrm>
            <a:off x="0" y="152400"/>
            <a:ext cx="278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Контрольно-счетная палата Ханкайского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452969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14DA9C-6CA0-26E6-DB03-33939D4A0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7881"/>
            <a:ext cx="2709017" cy="33022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10205E-F270-63B3-9E6C-A13770A31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103" y="4864898"/>
            <a:ext cx="1461835" cy="19491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FFC7-07C2-41BB-896B-8DC22E1D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Структура</a:t>
            </a:r>
            <a:r>
              <a:rPr lang="ru-RU" sz="4000" dirty="0"/>
              <a:t> расходов за 9 месяцев 2022 года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A599D763-520C-1199-141E-D9CC2F4F1A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37848"/>
              </p:ext>
            </p:extLst>
          </p:nvPr>
        </p:nvGraphicFramePr>
        <p:xfrm>
          <a:off x="693018" y="1076325"/>
          <a:ext cx="11498981" cy="5737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87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53832DD3-33A3-58CD-5E34-69F1169B7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731" y="1858429"/>
            <a:ext cx="3619099" cy="2780948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08F57-430D-4D37-91FF-711034374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Структура расходов в разрезе муниципальных программ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CA889B5D-26A1-31A8-6B6B-E8193068AD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925753"/>
              </p:ext>
            </p:extLst>
          </p:nvPr>
        </p:nvGraphicFramePr>
        <p:xfrm>
          <a:off x="585537" y="1054893"/>
          <a:ext cx="10733772" cy="568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523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47D883-9286-B2E8-C3C7-E556313A3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516" y="1059115"/>
            <a:ext cx="3457256" cy="34572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43EF7-C060-4E0E-9E33-0C921940F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Вставьте заголовок слайда</a:t>
            </a: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C7A093D-D33A-4C0B-B4D5-AF82B4A03610}"/>
              </a:ext>
            </a:extLst>
          </p:cNvPr>
          <p:cNvGrpSpPr/>
          <p:nvPr/>
        </p:nvGrpSpPr>
        <p:grpSpPr>
          <a:xfrm>
            <a:off x="5249861" y="4301172"/>
            <a:ext cx="2761917" cy="1915574"/>
            <a:chOff x="5195999" y="2315958"/>
            <a:chExt cx="1845001" cy="3957208"/>
          </a:xfrm>
        </p:grpSpPr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id="{53BAA9B1-C6F3-4D98-96E4-5E91DA9E75B9}"/>
                </a:ext>
              </a:extLst>
            </p:cNvPr>
            <p:cNvSpPr/>
            <p:nvPr/>
          </p:nvSpPr>
          <p:spPr>
            <a:xfrm>
              <a:off x="5196000" y="3428999"/>
              <a:ext cx="1845000" cy="2844167"/>
            </a:xfrm>
            <a:custGeom>
              <a:avLst/>
              <a:gdLst>
                <a:gd name="connsiteX0" fmla="*/ 0 w 1845000"/>
                <a:gd name="connsiteY0" fmla="*/ 0 h 2430000"/>
                <a:gd name="connsiteX1" fmla="*/ 1845000 w 1845000"/>
                <a:gd name="connsiteY1" fmla="*/ 0 h 2430000"/>
                <a:gd name="connsiteX2" fmla="*/ 1845000 w 1845000"/>
                <a:gd name="connsiteY2" fmla="*/ 2160000 h 2430000"/>
                <a:gd name="connsiteX3" fmla="*/ 922500 w 1845000"/>
                <a:gd name="connsiteY3" fmla="*/ 2430000 h 2430000"/>
                <a:gd name="connsiteX4" fmla="*/ 0 w 1845000"/>
                <a:gd name="connsiteY4" fmla="*/ 2160000 h 243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2430000">
                  <a:moveTo>
                    <a:pt x="0" y="0"/>
                  </a:moveTo>
                  <a:lnTo>
                    <a:pt x="1845000" y="0"/>
                  </a:lnTo>
                  <a:lnTo>
                    <a:pt x="1845000" y="2160000"/>
                  </a:lnTo>
                  <a:cubicBezTo>
                    <a:pt x="1845000" y="2309117"/>
                    <a:pt x="1431983" y="2430000"/>
                    <a:pt x="922500" y="2430000"/>
                  </a:cubicBezTo>
                  <a:cubicBezTo>
                    <a:pt x="413017" y="2430000"/>
                    <a:pt x="0" y="2309117"/>
                    <a:pt x="0" y="21600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92000">
                  <a:schemeClr val="accent3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olidFill>
                  <a:schemeClr val="accent2"/>
                </a:solidFill>
              </a:endParaRPr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6B2368DF-F413-40D7-98EF-1EB37BCB1AF7}"/>
                </a:ext>
              </a:extLst>
            </p:cNvPr>
            <p:cNvSpPr/>
            <p:nvPr/>
          </p:nvSpPr>
          <p:spPr>
            <a:xfrm>
              <a:off x="5195999" y="2315958"/>
              <a:ext cx="1845000" cy="20081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7276E7FA-206F-458A-BC6E-D4F2670670EF}"/>
              </a:ext>
            </a:extLst>
          </p:cNvPr>
          <p:cNvGrpSpPr/>
          <p:nvPr/>
        </p:nvGrpSpPr>
        <p:grpSpPr>
          <a:xfrm>
            <a:off x="5207267" y="2495557"/>
            <a:ext cx="2804510" cy="2574352"/>
            <a:chOff x="9786000" y="4298626"/>
            <a:chExt cx="1845000" cy="1423996"/>
          </a:xfrm>
        </p:grpSpPr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A2A4DA06-053C-4858-9344-4F7A851D75FD}"/>
                </a:ext>
              </a:extLst>
            </p:cNvPr>
            <p:cNvSpPr/>
            <p:nvPr/>
          </p:nvSpPr>
          <p:spPr>
            <a:xfrm>
              <a:off x="9786000" y="4599000"/>
              <a:ext cx="1845000" cy="1123622"/>
            </a:xfrm>
            <a:custGeom>
              <a:avLst/>
              <a:gdLst>
                <a:gd name="connsiteX0" fmla="*/ 0 w 1845000"/>
                <a:gd name="connsiteY0" fmla="*/ 0 h 990000"/>
                <a:gd name="connsiteX1" fmla="*/ 1845000 w 1845000"/>
                <a:gd name="connsiteY1" fmla="*/ 0 h 990000"/>
                <a:gd name="connsiteX2" fmla="*/ 1845000 w 1845000"/>
                <a:gd name="connsiteY2" fmla="*/ 720000 h 990000"/>
                <a:gd name="connsiteX3" fmla="*/ 922500 w 1845000"/>
                <a:gd name="connsiteY3" fmla="*/ 990000 h 990000"/>
                <a:gd name="connsiteX4" fmla="*/ 0 w 1845000"/>
                <a:gd name="connsiteY4" fmla="*/ 720000 h 9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990000">
                  <a:moveTo>
                    <a:pt x="0" y="0"/>
                  </a:moveTo>
                  <a:lnTo>
                    <a:pt x="1845000" y="0"/>
                  </a:lnTo>
                  <a:lnTo>
                    <a:pt x="1845000" y="720000"/>
                  </a:lnTo>
                  <a:cubicBezTo>
                    <a:pt x="1845000" y="869117"/>
                    <a:pt x="1431983" y="990000"/>
                    <a:pt x="922500" y="990000"/>
                  </a:cubicBezTo>
                  <a:cubicBezTo>
                    <a:pt x="413017" y="990000"/>
                    <a:pt x="0" y="869117"/>
                    <a:pt x="0" y="7200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5"/>
                </a:gs>
                <a:gs pos="92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5390B7B9-CF0E-4AA0-91D0-5688C1E5CC84}"/>
                </a:ext>
              </a:extLst>
            </p:cNvPr>
            <p:cNvSpPr/>
            <p:nvPr/>
          </p:nvSpPr>
          <p:spPr>
            <a:xfrm>
              <a:off x="9786000" y="4298626"/>
              <a:ext cx="1845000" cy="540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1" name="Овал 80">
            <a:extLst>
              <a:ext uri="{FF2B5EF4-FFF2-40B4-BE49-F238E27FC236}">
                <a16:creationId xmlns:a16="http://schemas.microsoft.com/office/drawing/2014/main" id="{3967425D-B58D-40F3-9C53-6AE49BDA8FB4}"/>
              </a:ext>
            </a:extLst>
          </p:cNvPr>
          <p:cNvSpPr/>
          <p:nvPr/>
        </p:nvSpPr>
        <p:spPr>
          <a:xfrm>
            <a:off x="8106060" y="3085122"/>
            <a:ext cx="1231229" cy="123122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3A47552E-45DF-4D13-8D8E-AE0250DB6A7E}"/>
              </a:ext>
            </a:extLst>
          </p:cNvPr>
          <p:cNvSpPr/>
          <p:nvPr/>
        </p:nvSpPr>
        <p:spPr>
          <a:xfrm>
            <a:off x="8106060" y="4915109"/>
            <a:ext cx="1231229" cy="123122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0FFABD0-F785-462F-8C85-DA733279F680}"/>
              </a:ext>
            </a:extLst>
          </p:cNvPr>
          <p:cNvSpPr txBox="1"/>
          <p:nvPr/>
        </p:nvSpPr>
        <p:spPr>
          <a:xfrm>
            <a:off x="8175408" y="3469903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86,44</a:t>
            </a:r>
            <a:r>
              <a:rPr lang="en-US" sz="2400" b="1" dirty="0"/>
              <a:t>%</a:t>
            </a:r>
            <a:endParaRPr lang="ru-RU" sz="24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E809EF0-8C4D-4F24-8A8F-9E6291845661}"/>
              </a:ext>
            </a:extLst>
          </p:cNvPr>
          <p:cNvSpPr txBox="1"/>
          <p:nvPr/>
        </p:nvSpPr>
        <p:spPr>
          <a:xfrm>
            <a:off x="8106060" y="5316458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13,56</a:t>
            </a:r>
            <a:r>
              <a:rPr lang="en-US" sz="2400" b="1" dirty="0"/>
              <a:t>%</a:t>
            </a:r>
            <a:endParaRPr lang="ru-RU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1FFCBA-3A32-CE08-B965-E03F9C12CDC7}"/>
              </a:ext>
            </a:extLst>
          </p:cNvPr>
          <p:cNvSpPr txBox="1"/>
          <p:nvPr/>
        </p:nvSpPr>
        <p:spPr>
          <a:xfrm>
            <a:off x="5370897" y="3846917"/>
            <a:ext cx="2425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E20828-59E8-CFC8-656C-7BB620ED3155}"/>
              </a:ext>
            </a:extLst>
          </p:cNvPr>
          <p:cNvSpPr txBox="1"/>
          <p:nvPr/>
        </p:nvSpPr>
        <p:spPr>
          <a:xfrm>
            <a:off x="5736656" y="5570414"/>
            <a:ext cx="2059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492460-F471-043A-71BE-83A11752B817}"/>
              </a:ext>
            </a:extLst>
          </p:cNvPr>
          <p:cNvSpPr txBox="1"/>
          <p:nvPr/>
        </p:nvSpPr>
        <p:spPr>
          <a:xfrm>
            <a:off x="192505" y="2110774"/>
            <a:ext cx="35420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Непрограммная часть бюджета исполнена на 67% годовых бюджетных назначений. В структуре расходов непрограммная часть составляет 13,56 % произведенных расходов. </a:t>
            </a:r>
          </a:p>
        </p:txBody>
      </p:sp>
    </p:spTree>
    <p:extLst>
      <p:ext uri="{BB962C8B-B14F-4D97-AF65-F5344CB8AC3E}">
        <p14:creationId xmlns:p14="http://schemas.microsoft.com/office/powerpoint/2010/main" val="1408571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CF81FA96-EF0D-4D8E-9D31-25D97D923DC7}"/>
              </a:ext>
            </a:extLst>
          </p:cNvPr>
          <p:cNvSpPr txBox="1">
            <a:spLocks/>
          </p:cNvSpPr>
          <p:nvPr/>
        </p:nvSpPr>
        <p:spPr>
          <a:xfrm>
            <a:off x="2059536" y="1693291"/>
            <a:ext cx="7674124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chemeClr val="accent2"/>
                </a:solidFill>
              </a:rPr>
              <a:t>СПАСИБО ЗА ВНИМАНИЕ</a:t>
            </a:r>
            <a:r>
              <a:rPr lang="en-US" sz="7200" b="1" dirty="0">
                <a:solidFill>
                  <a:schemeClr val="accent2"/>
                </a:solidFill>
              </a:rPr>
              <a:t> </a:t>
            </a:r>
            <a:r>
              <a:rPr lang="ru-RU" sz="72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38AEA0-B6DD-FD10-CD55-26F6D5061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762" y="1736342"/>
            <a:ext cx="3432339" cy="4556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ADBC12-933F-6367-D9BE-7C5B9FADC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931" y="2973935"/>
            <a:ext cx="1902454" cy="317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2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70F221-CCE2-1A15-330F-7CFC6C00F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40" y="3429001"/>
            <a:ext cx="2739785" cy="24712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870A88-ED68-77E3-D148-EC0530684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128" y="4474429"/>
            <a:ext cx="2614490" cy="238357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26A69-BBA3-4091-9760-7EDB175726F0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ru-RU" sz="4000" i="1" dirty="0"/>
              <a:t>Исполнение доходов за 9 месяцев 2022 года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C527707-4C4E-30CD-06C8-F69F931385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151058"/>
              </p:ext>
            </p:extLst>
          </p:nvPr>
        </p:nvGraphicFramePr>
        <p:xfrm>
          <a:off x="1463040" y="1076326"/>
          <a:ext cx="9390118" cy="518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6393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06E16-A686-8CE9-D8B6-121A465E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Налоговые доходы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57C29B6-15CD-9894-FD0F-009D8FEF03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631888"/>
              </p:ext>
            </p:extLst>
          </p:nvPr>
        </p:nvGraphicFramePr>
        <p:xfrm>
          <a:off x="0" y="991313"/>
          <a:ext cx="12192000" cy="586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трелка: вверх 4">
            <a:extLst>
              <a:ext uri="{FF2B5EF4-FFF2-40B4-BE49-F238E27FC236}">
                <a16:creationId xmlns:a16="http://schemas.microsoft.com/office/drawing/2014/main" id="{F79A2F2D-4B88-0603-A2A7-5B717735DDC8}"/>
              </a:ext>
            </a:extLst>
          </p:cNvPr>
          <p:cNvSpPr/>
          <p:nvPr/>
        </p:nvSpPr>
        <p:spPr>
          <a:xfrm>
            <a:off x="6323797" y="856649"/>
            <a:ext cx="981777" cy="13186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>
                <a:latin typeface="Monotype Corsiva" panose="03010101010201010101" pitchFamily="66" charset="0"/>
              </a:rPr>
              <a:t>63 020 874,83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EA1CFE-D233-72AB-95F5-43F75D5AD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008" y="4237520"/>
            <a:ext cx="3013510" cy="301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6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20D42B-31E9-C4AF-7637-33D4EFB24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79" y="3570973"/>
            <a:ext cx="2142474" cy="31163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D1DF3-C63C-FC4E-6B18-060611A9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Неналоговые доходы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A9C4F05-7DB4-4950-878C-8BFC691539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565253"/>
              </p:ext>
            </p:extLst>
          </p:nvPr>
        </p:nvGraphicFramePr>
        <p:xfrm>
          <a:off x="-1" y="1076325"/>
          <a:ext cx="11980245" cy="578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трелка: вверх 4">
            <a:extLst>
              <a:ext uri="{FF2B5EF4-FFF2-40B4-BE49-F238E27FC236}">
                <a16:creationId xmlns:a16="http://schemas.microsoft.com/office/drawing/2014/main" id="{6570FA87-0281-577E-B234-F5340F575BDB}"/>
              </a:ext>
            </a:extLst>
          </p:cNvPr>
          <p:cNvSpPr/>
          <p:nvPr/>
        </p:nvSpPr>
        <p:spPr>
          <a:xfrm>
            <a:off x="6934200" y="991403"/>
            <a:ext cx="798896" cy="1222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>
                <a:latin typeface="Monotype Corsiva" panose="03010101010201010101" pitchFamily="66" charset="0"/>
              </a:rPr>
              <a:t>3 300 961,78</a:t>
            </a:r>
          </a:p>
        </p:txBody>
      </p:sp>
    </p:spTree>
    <p:extLst>
      <p:ext uri="{BB962C8B-B14F-4D97-AF65-F5344CB8AC3E}">
        <p14:creationId xmlns:p14="http://schemas.microsoft.com/office/powerpoint/2010/main" val="2057307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A7BFC-430F-6491-82A3-017A4176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Безвозмездные поступления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0C01945-A111-1C82-949A-3C9ED3553D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613551"/>
              </p:ext>
            </p:extLst>
          </p:nvPr>
        </p:nvGraphicFramePr>
        <p:xfrm>
          <a:off x="0" y="1076324"/>
          <a:ext cx="12192000" cy="578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трелка: вверх 4">
            <a:extLst>
              <a:ext uri="{FF2B5EF4-FFF2-40B4-BE49-F238E27FC236}">
                <a16:creationId xmlns:a16="http://schemas.microsoft.com/office/drawing/2014/main" id="{27D2E83C-5DFC-5008-D89C-0D57406B0B6B}"/>
              </a:ext>
            </a:extLst>
          </p:cNvPr>
          <p:cNvSpPr/>
          <p:nvPr/>
        </p:nvSpPr>
        <p:spPr>
          <a:xfrm>
            <a:off x="3647974" y="866274"/>
            <a:ext cx="1299411" cy="133791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>
                <a:latin typeface="Monotype Corsiva" panose="03010101010201010101" pitchFamily="66" charset="0"/>
              </a:rPr>
              <a:t>2 348 941,12</a:t>
            </a:r>
            <a:endParaRPr lang="ru-RU" sz="1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276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677A4-DE63-2982-DB7A-88AD9D2F3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Динамика исполнения доходов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AA57840-5B3B-A39B-C3EB-BCA1DF7BFD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6411421"/>
              </p:ext>
            </p:extLst>
          </p:nvPr>
        </p:nvGraphicFramePr>
        <p:xfrm>
          <a:off x="838200" y="1179320"/>
          <a:ext cx="11353800" cy="5678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4179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D5A50-D25E-4E60-944D-3AB285CE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Динамика расходов в функциональной классификации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59F5EA0-8D50-2AA8-BE8A-B211B85B7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859478"/>
              </p:ext>
            </p:extLst>
          </p:nvPr>
        </p:nvGraphicFramePr>
        <p:xfrm>
          <a:off x="28876" y="1076325"/>
          <a:ext cx="11993079" cy="481455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263991">
                  <a:extLst>
                    <a:ext uri="{9D8B030D-6E8A-4147-A177-3AD203B41FA5}">
                      <a16:colId xmlns:a16="http://schemas.microsoft.com/office/drawing/2014/main" val="2733607989"/>
                    </a:ext>
                  </a:extLst>
                </a:gridCol>
                <a:gridCol w="2762451">
                  <a:extLst>
                    <a:ext uri="{9D8B030D-6E8A-4147-A177-3AD203B41FA5}">
                      <a16:colId xmlns:a16="http://schemas.microsoft.com/office/drawing/2014/main" val="3203411002"/>
                    </a:ext>
                  </a:extLst>
                </a:gridCol>
                <a:gridCol w="2651680">
                  <a:extLst>
                    <a:ext uri="{9D8B030D-6E8A-4147-A177-3AD203B41FA5}">
                      <a16:colId xmlns:a16="http://schemas.microsoft.com/office/drawing/2014/main" val="1782133057"/>
                    </a:ext>
                  </a:extLst>
                </a:gridCol>
                <a:gridCol w="2314957">
                  <a:extLst>
                    <a:ext uri="{9D8B030D-6E8A-4147-A177-3AD203B41FA5}">
                      <a16:colId xmlns:a16="http://schemas.microsoft.com/office/drawing/2014/main" val="4251473901"/>
                    </a:ext>
                  </a:extLst>
                </a:gridCol>
              </a:tblGrid>
              <a:tr h="316691">
                <a:tc>
                  <a:txBody>
                    <a:bodyPr/>
                    <a:lstStyle/>
                    <a:p>
                      <a:pPr algn="ctr" fontAlgn="b"/>
                      <a:endParaRPr lang="ru-RU" sz="1400" b="1" i="1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01.10.2021</a:t>
                      </a:r>
                      <a:endParaRPr lang="ru-RU" sz="1600" b="1" i="1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01.10.2022</a:t>
                      </a:r>
                      <a:endParaRPr lang="ru-RU" sz="1600" b="1" i="1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корректировки</a:t>
                      </a:r>
                      <a:endParaRPr lang="ru-RU" sz="1600" b="1" i="1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828697"/>
                  </a:ext>
                </a:extLst>
              </a:tr>
              <a:tr h="40448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600" b="1" i="1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76 085 105,07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88 076 803,47</a:t>
                      </a:r>
                      <a:endParaRPr lang="ru-RU" sz="1400" b="1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+11 991 698,40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779590"/>
                  </a:ext>
                </a:extLst>
              </a:tr>
              <a:tr h="40448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600" b="1" i="1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1 079 271,64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1 189 929,46</a:t>
                      </a:r>
                      <a:endParaRPr lang="ru-RU" sz="1400" b="1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+110 657,82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548211"/>
                  </a:ext>
                </a:extLst>
              </a:tr>
              <a:tr h="521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b="1" i="1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11 545 386,50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380 730,40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-11 164 656,10</a:t>
                      </a:r>
                      <a:endParaRPr lang="ru-RU" sz="1400" b="1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972634"/>
                  </a:ext>
                </a:extLst>
              </a:tr>
              <a:tr h="3584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600" b="1" i="1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35 014 871,42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12 362 901,44</a:t>
                      </a:r>
                      <a:endParaRPr lang="ru-RU" sz="1400" b="1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-22 651 969,98</a:t>
                      </a:r>
                      <a:endParaRPr lang="ru-RU" sz="1400" b="1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329195"/>
                  </a:ext>
                </a:extLst>
              </a:tr>
              <a:tr h="40448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600" b="1" i="1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131 422 575,94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91 233 080,13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-40 189 495,81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01698"/>
                  </a:ext>
                </a:extLst>
              </a:tr>
              <a:tr h="40448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600" b="1" i="1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74 809,00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53 200,00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-21 609,00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318358"/>
                  </a:ext>
                </a:extLst>
              </a:tr>
              <a:tr h="3821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600" b="1" i="1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395 021 014,76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459 171 453,75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+64 150 438,99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014188"/>
                  </a:ext>
                </a:extLst>
              </a:tr>
              <a:tr h="3813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600" b="1" i="1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25 427 165,66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27 370 092,92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+1 942 927,26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507486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b="1" i="1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31 143 984,03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28 003 011,52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-3 140 972,51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513385"/>
                  </a:ext>
                </a:extLst>
              </a:tr>
              <a:tr h="266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600" b="1" i="1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1 679 634,71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11 523 969,09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+9 844 334,38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489728"/>
                  </a:ext>
                </a:extLst>
              </a:tr>
              <a:tr h="40448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600" b="1" i="1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1 876 000,00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2 408 600,00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+532 600,00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615468"/>
                  </a:ext>
                </a:extLst>
              </a:tr>
            </a:tbl>
          </a:graphicData>
        </a:graphic>
      </p:graphicFrame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DF0450C2-BB6F-E7E4-F4F5-2AE93756AA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31167"/>
              </p:ext>
            </p:extLst>
          </p:nvPr>
        </p:nvGraphicFramePr>
        <p:xfrm>
          <a:off x="28875" y="5890882"/>
          <a:ext cx="11993080" cy="96711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273618">
                  <a:extLst>
                    <a:ext uri="{9D8B030D-6E8A-4147-A177-3AD203B41FA5}">
                      <a16:colId xmlns:a16="http://schemas.microsoft.com/office/drawing/2014/main" val="279165777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119214673"/>
                    </a:ext>
                  </a:extLst>
                </a:gridCol>
                <a:gridCol w="2646947">
                  <a:extLst>
                    <a:ext uri="{9D8B030D-6E8A-4147-A177-3AD203B41FA5}">
                      <a16:colId xmlns:a16="http://schemas.microsoft.com/office/drawing/2014/main" val="2524245223"/>
                    </a:ext>
                  </a:extLst>
                </a:gridCol>
                <a:gridCol w="2329315">
                  <a:extLst>
                    <a:ext uri="{9D8B030D-6E8A-4147-A177-3AD203B41FA5}">
                      <a16:colId xmlns:a16="http://schemas.microsoft.com/office/drawing/2014/main" val="218411644"/>
                    </a:ext>
                  </a:extLst>
                </a:gridCol>
              </a:tblGrid>
              <a:tr h="483559">
                <a:tc>
                  <a:txBody>
                    <a:bodyPr/>
                    <a:lstStyle/>
                    <a:p>
                      <a:r>
                        <a:rPr lang="ru-RU" sz="18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710 369 818,73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721 773 772,18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+ 11 403 953,45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748185"/>
                  </a:ext>
                </a:extLst>
              </a:tr>
              <a:tr h="483559">
                <a:tc>
                  <a:txBody>
                    <a:bodyPr/>
                    <a:lstStyle/>
                    <a:p>
                      <a:r>
                        <a:rPr lang="ru-RU" sz="18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сфера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453 271 799,16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526 068 527,28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72 796 728,12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217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11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38D760-E6B3-B51F-4A28-4936D3E30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0" y="1133551"/>
            <a:ext cx="2519927" cy="175402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8E2C7-FD82-69B6-BEB2-EAED581B0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Направление расходов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1756066-59C1-BA88-86FF-52C23A79C7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794167"/>
              </p:ext>
            </p:extLst>
          </p:nvPr>
        </p:nvGraphicFramePr>
        <p:xfrm>
          <a:off x="221381" y="1193532"/>
          <a:ext cx="11970619" cy="5664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971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A345DE-4892-5A63-1D5F-93AE280A0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271" y="3233382"/>
            <a:ext cx="3203233" cy="22048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1A915-BB39-A668-1DCC-783ECF6D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Динамика расходов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5AFBD1E-59D1-2231-413F-3EB1FACCF4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444082"/>
              </p:ext>
            </p:extLst>
          </p:nvPr>
        </p:nvGraphicFramePr>
        <p:xfrm>
          <a:off x="1597794" y="895150"/>
          <a:ext cx="10183528" cy="5813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трелка: вверх 4">
            <a:extLst>
              <a:ext uri="{FF2B5EF4-FFF2-40B4-BE49-F238E27FC236}">
                <a16:creationId xmlns:a16="http://schemas.microsoft.com/office/drawing/2014/main" id="{B572425E-C8BB-E49D-06AC-E5DCF7AF853F}"/>
              </a:ext>
            </a:extLst>
          </p:cNvPr>
          <p:cNvSpPr/>
          <p:nvPr/>
        </p:nvSpPr>
        <p:spPr>
          <a:xfrm>
            <a:off x="4328131" y="3927821"/>
            <a:ext cx="802134" cy="10763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303 842,17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0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7EAADF"/>
    </a:accent1>
    <a:accent2>
      <a:srgbClr val="EA726F"/>
    </a:accent2>
    <a:accent3>
      <a:srgbClr val="A9D774"/>
    </a:accent3>
    <a:accent4>
      <a:srgbClr val="A78BC9"/>
    </a:accent4>
    <a:accent5>
      <a:srgbClr val="78CBE1"/>
    </a:accent5>
    <a:accent6>
      <a:srgbClr val="FCBF8C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mpd="sng" algn="ctr">
        <a:solidFill>
          <a:schemeClr val="phClr">
            <a:shade val="95000"/>
            <a:satMod val="105000"/>
          </a:schemeClr>
        </a:solidFill>
        <a:prstDash val="solid"/>
      </a:ln>
      <a:ln w="25400" cmpd="sng" algn="ctr">
        <a:solidFill>
          <a:schemeClr val="phClr"/>
        </a:solidFill>
        <a:prstDash val="solid"/>
      </a:ln>
      <a:ln w="38100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3194</TotalTime>
  <Words>362</Words>
  <Application>Microsoft Office PowerPoint</Application>
  <PresentationFormat>Широкоэкранный</PresentationFormat>
  <Paragraphs>113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Monotype Corsiva</vt:lpstr>
      <vt:lpstr>Times New Roman</vt:lpstr>
      <vt:lpstr>Тема Office</vt:lpstr>
      <vt:lpstr>Информация о ходе исполнения бюджета Ханкайского муниципального округа  за 9 месяцев 2022 года</vt:lpstr>
      <vt:lpstr>Исполнение доходов за 9 месяцев 2022 года</vt:lpstr>
      <vt:lpstr>Налоговые доходы</vt:lpstr>
      <vt:lpstr>Неналоговые доходы</vt:lpstr>
      <vt:lpstr>Безвозмездные поступления</vt:lpstr>
      <vt:lpstr>Динамика исполнения доходов</vt:lpstr>
      <vt:lpstr>Динамика расходов в функциональной классификации</vt:lpstr>
      <vt:lpstr>Направление расходов</vt:lpstr>
      <vt:lpstr>Динамика расходов </vt:lpstr>
      <vt:lpstr>Структура расходов за 9 месяцев 2022 года</vt:lpstr>
      <vt:lpstr>Структура расходов в разрезе муниципальных программ</vt:lpstr>
      <vt:lpstr>Вставьте заголовок слайда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Филаткина Юлия Федоровна</cp:lastModifiedBy>
  <cp:revision>24</cp:revision>
  <dcterms:created xsi:type="dcterms:W3CDTF">2021-05-02T06:09:51Z</dcterms:created>
  <dcterms:modified xsi:type="dcterms:W3CDTF">2022-11-29T23:42:47Z</dcterms:modified>
</cp:coreProperties>
</file>