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9" r:id="rId2"/>
    <p:sldMasterId id="2147483721" r:id="rId3"/>
    <p:sldMasterId id="2147483733" r:id="rId4"/>
    <p:sldMasterId id="2147483757" r:id="rId5"/>
    <p:sldMasterId id="2147483769" r:id="rId6"/>
    <p:sldMasterId id="2147483781" r:id="rId7"/>
    <p:sldMasterId id="2147483805" r:id="rId8"/>
    <p:sldMasterId id="2147483817" r:id="rId9"/>
    <p:sldMasterId id="2147483829" r:id="rId10"/>
    <p:sldMasterId id="2147483841" r:id="rId11"/>
  </p:sldMasterIdLst>
  <p:notesMasterIdLst>
    <p:notesMasterId r:id="rId45"/>
  </p:notesMasterIdLst>
  <p:sldIdLst>
    <p:sldId id="259" r:id="rId12"/>
    <p:sldId id="262" r:id="rId13"/>
    <p:sldId id="263" r:id="rId14"/>
    <p:sldId id="264" r:id="rId15"/>
    <p:sldId id="309" r:id="rId16"/>
    <p:sldId id="270" r:id="rId17"/>
    <p:sldId id="271" r:id="rId18"/>
    <p:sldId id="272" r:id="rId19"/>
    <p:sldId id="273" r:id="rId20"/>
    <p:sldId id="301" r:id="rId21"/>
    <p:sldId id="302" r:id="rId22"/>
    <p:sldId id="303" r:id="rId23"/>
    <p:sldId id="304" r:id="rId24"/>
    <p:sldId id="305" r:id="rId25"/>
    <p:sldId id="311" r:id="rId26"/>
    <p:sldId id="312" r:id="rId27"/>
    <p:sldId id="306" r:id="rId28"/>
    <p:sldId id="319" r:id="rId29"/>
    <p:sldId id="321" r:id="rId30"/>
    <p:sldId id="318" r:id="rId31"/>
    <p:sldId id="297" r:id="rId32"/>
    <p:sldId id="298" r:id="rId33"/>
    <p:sldId id="308" r:id="rId34"/>
    <p:sldId id="313" r:id="rId35"/>
    <p:sldId id="299" r:id="rId36"/>
    <p:sldId id="280" r:id="rId37"/>
    <p:sldId id="284" r:id="rId38"/>
    <p:sldId id="287" r:id="rId39"/>
    <p:sldId id="281" r:id="rId40"/>
    <p:sldId id="310" r:id="rId41"/>
    <p:sldId id="282" r:id="rId42"/>
    <p:sldId id="283" r:id="rId43"/>
    <p:sldId id="300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66FF"/>
    <a:srgbClr val="6600FF"/>
    <a:srgbClr val="FF99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87139107611549E-4"/>
          <c:y val="0"/>
          <c:w val="0.7040890201224846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C00CC"/>
              </a:solidFill>
            </c:spPr>
          </c:dPt>
          <c:dPt>
            <c:idx val="1"/>
            <c:bubble3D val="0"/>
            <c:spPr>
              <a:solidFill>
                <a:srgbClr val="9933FF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FF3399"/>
              </a:solidFill>
            </c:spPr>
          </c:dPt>
          <c:dPt>
            <c:idx val="5"/>
            <c:bubble3D val="0"/>
            <c:spPr>
              <a:solidFill>
                <a:srgbClr val="0066FF"/>
              </a:solidFill>
            </c:spPr>
          </c:dPt>
          <c:dLbls>
            <c:dLbl>
              <c:idx val="0"/>
              <c:layout>
                <c:manualLayout>
                  <c:x val="0.13205730533683291"/>
                  <c:y val="-0.35416853374627011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8662510936133E-2"/>
                  <c:y val="5.4087949366270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012357830271214E-2"/>
                  <c:y val="6.29132979653362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81 %</c:v>
                </c:pt>
                <c:pt idx="1">
                  <c:v>Налоги на совокупный доход 4 %</c:v>
                </c:pt>
                <c:pt idx="2">
                  <c:v>Аренда муниц.имущества и земельн.участков 7 %</c:v>
                </c:pt>
                <c:pt idx="3">
                  <c:v>Доходы от продажи (земля, имущество) 2%</c:v>
                </c:pt>
                <c:pt idx="4">
                  <c:v>Акцизы 4 %</c:v>
                </c:pt>
                <c:pt idx="5">
                  <c:v>Прочие 2 %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0.81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0.02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effectLst>
          <a:glow rad="101600">
            <a:schemeClr val="accent2">
              <a:satMod val="175000"/>
              <a:alpha val="40000"/>
            </a:schemeClr>
          </a:glow>
        </a:effectLst>
      </c:spPr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467038495188106"/>
          <c:y val="0"/>
          <c:w val="0.295329615048119"/>
          <c:h val="1"/>
        </c:manualLayout>
      </c:layout>
      <c:overlay val="0"/>
      <c:spPr>
        <a:pattFill prst="dotGrid">
          <a:fgClr>
            <a:schemeClr val="tx2">
              <a:lumMod val="40000"/>
              <a:lumOff val="60000"/>
            </a:schemeClr>
          </a:fgClr>
          <a:bgClr>
            <a:schemeClr val="accent1">
              <a:lumMod val="20000"/>
              <a:lumOff val="80000"/>
            </a:schemeClr>
          </a:bgClr>
        </a:pattFill>
        <a:ln w="9525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  <c:txPr>
        <a:bodyPr/>
        <a:lstStyle/>
        <a:p>
          <a:pPr>
            <a:defRPr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01600">
        <a:schemeClr val="accent1">
          <a:satMod val="175000"/>
          <a:alpha val="40000"/>
        </a:schemeClr>
      </a:glow>
      <a:outerShdw blurRad="50800" dist="50800" dir="5400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9E-3"/>
          <c:y val="0"/>
          <c:w val="0.67692975241730868"/>
          <c:h val="0.988528544253890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0066"/>
              </a:solidFill>
            </c:spPr>
          </c:dPt>
          <c:dPt>
            <c:idx val="5"/>
            <c:bubble3D val="0"/>
            <c:spPr>
              <a:solidFill>
                <a:srgbClr val="99FF33"/>
              </a:solidFill>
            </c:spPr>
          </c:dPt>
          <c:dPt>
            <c:idx val="6"/>
            <c:bubble3D val="0"/>
            <c:spPr>
              <a:solidFill>
                <a:srgbClr val="FF99FF"/>
              </a:solidFill>
            </c:spPr>
          </c:dPt>
          <c:dPt>
            <c:idx val="9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9,02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0969488188976382E-2"/>
                  <c:y val="-7.36973669592267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625896762904637"/>
                  <c:y val="-0.2688519794096952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3399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FF3399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12,99 %</c:v>
                </c:pt>
                <c:pt idx="1">
                  <c:v>Национальная безопасность 1,55 %</c:v>
                </c:pt>
                <c:pt idx="2">
                  <c:v>Национальная экономика 2,83 %</c:v>
                </c:pt>
                <c:pt idx="3">
                  <c:v>Жилищно-коммунальное хозяйство 9,02 %</c:v>
                </c:pt>
                <c:pt idx="4">
                  <c:v>Охрана окружающей среды 0,06 %</c:v>
                </c:pt>
                <c:pt idx="5">
                  <c:v>Образование 62,08 %</c:v>
                </c:pt>
                <c:pt idx="6">
                  <c:v>Культура и кинематография 1,14 %</c:v>
                </c:pt>
                <c:pt idx="7">
                  <c:v>Социальная политика 4,78 %</c:v>
                </c:pt>
                <c:pt idx="8">
                  <c:v>Физическая культура и спорт 1,71 %</c:v>
                </c:pt>
                <c:pt idx="9">
                  <c:v>Средстсва массовой информации 0,31 %</c:v>
                </c:pt>
                <c:pt idx="10">
                  <c:v>Межбюджетные трансферты общего характера бюджетам бюджетной системы РФ 3,53 %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0.12989999999999999</c:v>
                </c:pt>
                <c:pt idx="1">
                  <c:v>1.55E-2</c:v>
                </c:pt>
                <c:pt idx="2">
                  <c:v>2.8299999999999999E-2</c:v>
                </c:pt>
                <c:pt idx="3">
                  <c:v>9.0200000000000002E-2</c:v>
                </c:pt>
                <c:pt idx="4">
                  <c:v>5.9999999999999995E-4</c:v>
                </c:pt>
                <c:pt idx="5">
                  <c:v>0.62080000000000002</c:v>
                </c:pt>
                <c:pt idx="6">
                  <c:v>1.14E-2</c:v>
                </c:pt>
                <c:pt idx="7">
                  <c:v>4.7800000000000002E-2</c:v>
                </c:pt>
                <c:pt idx="8">
                  <c:v>1.7100000000000001E-2</c:v>
                </c:pt>
                <c:pt idx="9">
                  <c:v>3.0999999999999999E-3</c:v>
                </c:pt>
                <c:pt idx="10">
                  <c:v>3.5299999999999998E-2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CECFF"/>
        </a:solidFill>
      </c:spPr>
    </c:plotArea>
    <c:legend>
      <c:legendPos val="r"/>
      <c:layout>
        <c:manualLayout>
          <c:xMode val="edge"/>
          <c:yMode val="edge"/>
          <c:x val="0.70329002624671921"/>
          <c:y val="6.538162426397066E-4"/>
          <c:w val="0.29586668853893261"/>
          <c:h val="0.99828741250972119"/>
        </c:manualLayout>
      </c:layout>
      <c:overlay val="0"/>
      <c:spPr>
        <a:solidFill>
          <a:srgbClr val="CCFFCC"/>
        </a:solidFill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DA7E-2FBB-469B-82E9-3002477251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55531-6D0E-43C3-A367-DB48A40BA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C44C6-27DB-497C-AAE5-2F163129B569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</a:rPr>
              <a:t>н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-5новый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-6 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-7 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-8 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-9 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-10 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-11 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-12 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55531-6D0E-43C3-A367-DB48A40BAA1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00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55531-6D0E-43C3-A367-DB48A40BAA1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7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8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55531-6D0E-43C3-A367-DB48A40BAA1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60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r>
              <a:rPr lang="ru-RU" baseline="0" dirty="0" smtClean="0"/>
              <a:t> новый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55531-6D0E-43C3-A367-DB48A40BAA15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60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r>
              <a:rPr lang="ru-RU" baseline="0" dirty="0" smtClean="0"/>
              <a:t> 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55531-6D0E-43C3-A367-DB48A40BAA1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24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C972D-D0AA-4ABF-9D0F-74630B187348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8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1- 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06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2-новый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24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4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4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86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C972D-D0AA-4ABF-9D0F-74630B187348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4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6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C44C6-27DB-497C-AAE5-2F163129B569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33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</a:rPr>
              <a:t>новый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1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5772-F081-4244-8473-F81042723F2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1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новый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5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-2 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1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-3 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44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-4 новый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A1B-A88F-40BA-AD09-FFBA128C18A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4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52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80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84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72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342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15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560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864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203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762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4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423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196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04.04.2022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956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2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7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0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9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3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42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5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97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04.04.2022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68457-8C00-480A-B76B-9C733737DFFD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3D3A643-BE40-4B5F-A816-11BA1253F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94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3E0A-B688-4BC0-9180-F0C5DCB28328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17A31-22D7-4221-A27D-4C64683383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73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695F1-A2D1-4860-87E2-82BF2F07D44B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DF29D-03BE-4DE0-9219-0C2309743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04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13149-D85F-4A1E-872A-EE8E050CEA12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B857B-3D89-48EE-B037-5FF24310AF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2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38392-9C93-47FF-B72B-87A924E49EC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E2EFB-2ACC-4360-B6CB-70F7A3F56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44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CE129-2061-4AB1-A598-AA73574948E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06E18-52C8-4073-BFEC-55680DC7C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4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0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E1481-4E9B-4005-89D3-6D721F1C5480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799FC-F5D3-4ECB-A0D5-1BE64FFDDB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71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F94C5-BFD2-405F-87D6-9640BECD325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6AAC5-711B-42EB-8673-562C60CC2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7877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E56DE-EA78-4048-A764-FD8338422790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92791-FD79-43B7-8CC7-91EA4DE256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8346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804F7-93C3-47A0-886A-4A0FC8FF145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A06D-23FC-4500-BDA7-B0EF10F09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35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F46EF-44FA-4768-B010-F0C59576550B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AE442-6791-4FAC-9129-F03C925FD9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65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04.04.2022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3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02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0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3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69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1558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95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28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4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1466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641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68457-8C00-480A-B76B-9C733737DFFD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3D3A643-BE40-4B5F-A816-11BA1253F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62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3E0A-B688-4BC0-9180-F0C5DCB28328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17A31-22D7-4221-A27D-4C64683383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82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695F1-A2D1-4860-87E2-82BF2F07D44B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DF29D-03BE-4DE0-9219-0C2309743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10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13149-D85F-4A1E-872A-EE8E050CEA12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B857B-3D89-48EE-B037-5FF24310AF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38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38392-9C93-47FF-B72B-87A924E49EC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E2EFB-2ACC-4360-B6CB-70F7A3F56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8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CE129-2061-4AB1-A598-AA73574948E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06E18-52C8-4073-BFEC-55680DC7C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2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E1481-4E9B-4005-89D3-6D721F1C5480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799FC-F5D3-4ECB-A0D5-1BE64FFDDB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11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F94C5-BFD2-405F-87D6-9640BECD325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6AAC5-711B-42EB-8673-562C60CC2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1062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E56DE-EA78-4048-A764-FD8338422790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92791-FD79-43B7-8CC7-91EA4DE256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8824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804F7-93C3-47A0-886A-4A0FC8FF145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A06D-23FC-4500-BDA7-B0EF10F09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10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F46EF-44FA-4768-B010-F0C59576550B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AE442-6791-4FAC-9129-F03C925FD9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55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ECE9C6"/>
                </a:solidFill>
              </a:rPr>
              <a:pPr/>
              <a:t>04.04.2022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73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07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9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35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86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00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85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7030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8676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22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12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6D0"/>
                </a:solidFill>
              </a:rPr>
              <a:pPr/>
              <a:t>04.04.2022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BDD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BDDC3"/>
                </a:solidFill>
              </a:rPr>
              <a:pPr/>
              <a:t>‹#›</a:t>
            </a:fld>
            <a:endParaRPr lang="ru-RU">
              <a:solidFill>
                <a:srgbClr val="EBDDC3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347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24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7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060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63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83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775F55"/>
                </a:solidFill>
              </a:rPr>
              <a:pPr/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093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5645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01687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145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775F55"/>
                </a:solidFill>
              </a:rPr>
              <a:pPr/>
              <a:t>04.04.2022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134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00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04.04.2022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2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6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1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04.04.2022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04.04.2022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0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>
                <a:solidFill>
                  <a:prstClr val="black"/>
                </a:solidFill>
              </a:rPr>
              <a:pPr/>
              <a:t>04.04.2022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04.04.2022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0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>
                <a:solidFill>
                  <a:prstClr val="black"/>
                </a:solidFill>
              </a:rPr>
              <a:pPr/>
              <a:t>04.04.2022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3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>
                <a:solidFill>
                  <a:prstClr val="black"/>
                </a:solidFill>
              </a:rPr>
              <a:pPr/>
              <a:t>04.04.2022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0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FE6D0"/>
                </a:solidFill>
              </a:rPr>
              <a:pPr/>
              <a:t>04.04.2022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41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bali.ru/wp-content/uploads/2014/03/razvivayushhijsya_flag_rossii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bali.ru/wp-content/uploads/2014/03/razvivayushhijsya_flag_rossii.gi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92"/>
            <a:ext cx="9144000" cy="4176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Т  Ч  Е  Т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 ИСПОЛНЕНИИ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МЕСТНОГО БЮДЖЕТА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2020 ГОД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986088" y="404813"/>
            <a:ext cx="44656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0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развевающийся флаг Росси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"/>
            <a:ext cx="1979712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3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006991"/>
              </p:ext>
            </p:extLst>
          </p:nvPr>
        </p:nvGraphicFramePr>
        <p:xfrm>
          <a:off x="35497" y="908719"/>
          <a:ext cx="9073009" cy="589526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05734"/>
                <a:gridCol w="430364"/>
                <a:gridCol w="502092"/>
                <a:gridCol w="860729"/>
                <a:gridCol w="1004183"/>
                <a:gridCol w="860729"/>
                <a:gridCol w="609178"/>
              </a:tblGrid>
              <a:tr h="174123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4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</a:t>
                      </a:r>
                      <a:r>
                        <a:rPr lang="ru-RU" sz="14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3711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24 423,496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12 406,798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50,80%</a:t>
                      </a:r>
                    </a:p>
                  </a:txBody>
                  <a:tcPr marL="9525" marR="36000" marT="9525" marB="0" anchor="ctr"/>
                </a:tc>
              </a:tr>
              <a:tr h="3711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подготовке населения и организаций к действиям в чрезвычайной ситуации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9909920060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44,00%</a:t>
                      </a:r>
                    </a:p>
                  </a:txBody>
                  <a:tcPr marL="9525" marR="36000" marT="9525" marB="0" anchor="ctr"/>
                </a:tc>
              </a:tr>
              <a:tr h="3711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Резервный фонд Правительства Приморского края по ликвидации чрезвычайных ситуаций природного и техногенного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9909923800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24 173,496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12 296,798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50,87%</a:t>
                      </a:r>
                    </a:p>
                  </a:txBody>
                  <a:tcPr marL="9525" marR="36000" marT="9525" marB="0" anchor="ctr"/>
                </a:tc>
              </a:tr>
              <a:tr h="219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24 594,978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22 647,868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92,08%</a:t>
                      </a:r>
                    </a:p>
                  </a:txBody>
                  <a:tcPr marL="9525" marR="36000" marT="9525" marB="0" anchor="ctr"/>
                </a:tc>
              </a:tr>
              <a:tr h="732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осуществление отдельных государственных полномочий Приморского края по организации мероприятий при осуществлении деятельности по обращению с животными без владельцев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9919993040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316,850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0,00%</a:t>
                      </a:r>
                    </a:p>
                  </a:txBody>
                  <a:tcPr marL="9525" marR="36000" marT="9525" marB="0" anchor="ctr"/>
                </a:tc>
              </a:tr>
              <a:tr h="913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реализацию государственного полномочия по установлению  регулируемых тарифов на регулярные перевозки пассажиров и багажа автомобильным  и наземным электрическим общественным транспортом  по муниципальным маршрутам в границах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9919993130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3,223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0,00%</a:t>
                      </a:r>
                    </a:p>
                  </a:txBody>
                  <a:tcPr marL="9525" marR="36000" marT="9525" marB="0" anchor="ctr"/>
                </a:tc>
              </a:tr>
              <a:tr h="5520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Развитие муниципального дорожного фонда (содоржание и ремонт, проектирование, строительство и капитальный ремонт улично- дородной сети на них и другие расходы)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1297342400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13 153,880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11 561,378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87,89%</a:t>
                      </a:r>
                    </a:p>
                  </a:txBody>
                  <a:tcPr marL="9525" marR="36000" marT="9525" marB="0" anchor="ctr"/>
                </a:tc>
              </a:tr>
              <a:tr h="732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Субсидии бюджетам муниципальных образований Приморского края на капитальный ремонт и ремонт автомобильных дорог общего пользования населенных пунктов за счет дорожного фонда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1297392390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9 814,327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9 814,327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3711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по софинансированию на капитальный ремонт и ремонт автомобильных дорог общего пользования населенных пунктов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12973S2390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93,697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93,697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1902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в области градостроительной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1495314010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813,000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812,381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99,92%</a:t>
                      </a:r>
                    </a:p>
                  </a:txBody>
                  <a:tcPr marL="9525" marR="36000" marT="9525" marB="0" anchor="ctr"/>
                </a:tc>
              </a:tr>
              <a:tr h="1902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в области землеустроительной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1495414020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366,085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91,52%</a:t>
                      </a:r>
                    </a:p>
                  </a:txBody>
                  <a:tcPr marL="9525" marR="36000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8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283443"/>
              </p:ext>
            </p:extLst>
          </p:nvPr>
        </p:nvGraphicFramePr>
        <p:xfrm>
          <a:off x="35497" y="967529"/>
          <a:ext cx="9073009" cy="584153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05734"/>
                <a:gridCol w="430364"/>
                <a:gridCol w="502092"/>
                <a:gridCol w="860729"/>
                <a:gridCol w="1004183"/>
                <a:gridCol w="860729"/>
                <a:gridCol w="609178"/>
              </a:tblGrid>
              <a:tr h="164533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3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3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3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3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179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effectLst/>
                          <a:latin typeface="Times New Roman"/>
                        </a:rPr>
                        <a:t>73 837,419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effectLst/>
                          <a:latin typeface="Times New Roman"/>
                        </a:rPr>
                        <a:t>72 314,457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97,94%</a:t>
                      </a:r>
                    </a:p>
                  </a:txBody>
                  <a:tcPr marL="9525" marR="36000" marT="9525" marB="0" anchor="ctr"/>
                </a:tc>
              </a:tr>
              <a:tr h="179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и обслуживание муниципального жилого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1596360020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1 596,538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1 506,881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94,38%</a:t>
                      </a:r>
                    </a:p>
                  </a:txBody>
                  <a:tcPr marL="9525" marR="36000" marT="9525" marB="0" anchor="ctr"/>
                </a:tc>
              </a:tr>
              <a:tr h="5046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по оплате договоров на выполнение работ, оказания услуг, приобретение нефинансовых активов, связанных со строительством, реконструкцией,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ремонтом и ремонтом объектов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0797241200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13 766,995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13 237,417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96,15%</a:t>
                      </a:r>
                    </a:p>
                  </a:txBody>
                  <a:tcPr marL="9525" marR="36000" marT="9525" marB="0" anchor="ctr"/>
                </a:tc>
              </a:tr>
              <a:tr h="350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Возмещение части затрат и (или) недополученных доходов юридическим лицам, предоставляющим услуги по водоснабжению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0797241500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4 810,004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4 810,004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350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муниципальным унитарным предприятиям на финансовое обеспечение затрат по капитальному ремонту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0797241600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11 858,649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11 028,357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93,00%</a:t>
                      </a:r>
                    </a:p>
                  </a:txBody>
                  <a:tcPr marL="9525" marR="36000" marT="9525" marB="0" anchor="ctr"/>
                </a:tc>
              </a:tr>
              <a:tr h="350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бюджетам муниципальных образований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ПК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строительство и реконструкцию (модернизацию) объектов питьевого водоснабжения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079G552430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32 661,327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32 661,327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179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 по обустройству контейнерных площадок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0797440010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2 439,025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2 439,025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350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по организации ритуальных услуг и содержания мест захоронения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0797443300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157,575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68,21%</a:t>
                      </a:r>
                    </a:p>
                  </a:txBody>
                  <a:tcPr marL="9525" marR="36000" marT="9525" marB="0" anchor="ctr"/>
                </a:tc>
              </a:tr>
              <a:tr h="521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Иной межбюджетный трансферт на выплату грантов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ПК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целях поддержки проектов, инициируемых жителями муниципальных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0797494030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273,265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273,265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521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юридическим лицам (кроме некоммерческих организаций), индивидуальным предпринимателям, физическим лицам - производителям товаров, работ,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07974S4030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521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Межбюджетные трансферты, передаваемые бюджетам сельских поселений, на передачу части полномочий по содержанию мест захоронения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9919980020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350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Субсидии бюджетам муниципальных образований Приморского края на обеспечение граждан твердым топливом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0797292620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6 100,000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6 100,000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350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софинансирование по обеспечению граждан твердым топливом (дровами) за счет средств местного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07972S2620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61,616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61,605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99,98%</a:t>
                      </a:r>
                    </a:p>
                  </a:txBody>
                  <a:tcPr marL="9525" marR="36000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5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34063"/>
              </p:ext>
            </p:extLst>
          </p:nvPr>
        </p:nvGraphicFramePr>
        <p:xfrm>
          <a:off x="35497" y="967529"/>
          <a:ext cx="9073009" cy="56298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05734"/>
                <a:gridCol w="430364"/>
                <a:gridCol w="502092"/>
                <a:gridCol w="860729"/>
                <a:gridCol w="1004183"/>
                <a:gridCol w="860729"/>
                <a:gridCol w="609178"/>
              </a:tblGrid>
              <a:tr h="181826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4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198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509,616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509,616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23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Оборудование и содержание площадок временного хранения ТБО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0393140040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434,696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434,696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23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0393340060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30,000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198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Материально- техническое обеспечение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1393220030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44,920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44,920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073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15 437,005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15 437,005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875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обеспечение деятельности (оказание услуг, выполнение работ) муниципальных учреждений дополнительного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0292270040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15 437,005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15 437,005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16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9 099,976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9 099,976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875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Расходы на обеспечение деятельности (оказание услуг, выполнение работ) муниципальных бюджетных учреждений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0292170080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7 740,500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7 740,500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576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Субсидии из краевого бюджета бюджетам муниципальных образований Приморского края на комплектование книжных фондов и обеспечение информационно-техническим оборудованием библиотек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0292192540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149,247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149,247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576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по софинансированию на комплектование книжных фондов и обеспечение информационно-техническим оборудованием библиотек за счет средств местного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02921S2540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1,508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1,508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22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мероприятие: "Прочие мероприятия в области культуры"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0292300000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1 208,721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1 208,721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198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и  проведение культурных мероприятий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0292320080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1 000,661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1 000,661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765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Иной межбюджетный трансферт на выплату грантов бюджетам муниципальных образований Приморского края в целях поддержки проектов, инициируемых жителями муниципальных образований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0292394030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203,060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203,060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875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Расходы на софинансирование в целях поддержки проектов, инициируемых жителями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02923S4030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5,000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69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025377"/>
              </p:ext>
            </p:extLst>
          </p:nvPr>
        </p:nvGraphicFramePr>
        <p:xfrm>
          <a:off x="35497" y="967529"/>
          <a:ext cx="9073009" cy="57544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05734"/>
                <a:gridCol w="430364"/>
                <a:gridCol w="502092"/>
                <a:gridCol w="860729"/>
                <a:gridCol w="1004183"/>
                <a:gridCol w="860729"/>
                <a:gridCol w="609178"/>
              </a:tblGrid>
              <a:tr h="166047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4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123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36 967,958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34 579,551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93,54%</a:t>
                      </a:r>
                    </a:p>
                  </a:txBody>
                  <a:tcPr marL="9525" marR="9525" marT="9525" marB="0" anchor="ctr"/>
                </a:tc>
              </a:tr>
              <a:tr h="2192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Доплата к пенсиям муниципальных служащих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3 754,954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3 741,812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99,65%</a:t>
                      </a: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Резервный фонды Администрации Ханкайского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9909900010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5264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реализацию государственных полномочий по назначению и предоставлению выплаты единовременного пособия при передаче ребенка на воспитание в семью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9919952600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769,864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153,035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19,88%</a:t>
                      </a:r>
                    </a:p>
                  </a:txBody>
                  <a:tcPr marL="9525" marR="9525" marT="9525" marB="0" anchor="ctr"/>
                </a:tc>
              </a:tr>
              <a:tr h="194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реализацию государственных полномочий по социальной поддержке детей, оставшихся без попечения родителей, и лиц, принявших на воспитание в семью детей, оставшихся без попечения родителей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9919993050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14 750,882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14 054,622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95,28%</a:t>
                      </a:r>
                    </a:p>
                  </a:txBody>
                  <a:tcPr marL="9525" marR="9525" marT="9525" marB="0" anchor="ctr"/>
                </a:tc>
              </a:tr>
              <a:tr h="3417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99199М0820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17 592,259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16 530,083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93,96%</a:t>
                      </a:r>
                    </a:p>
                  </a:txBody>
                  <a:tcPr marL="9525" marR="9525" marT="9525" marB="0" anchor="ctr"/>
                </a:tc>
              </a:tr>
              <a:tr h="2156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effectLst/>
                          <a:latin typeface="Times New Roman"/>
                        </a:rPr>
                        <a:t>13 727,832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effectLst/>
                          <a:latin typeface="Times New Roman"/>
                        </a:rPr>
                        <a:t>13 705,501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99,84%</a:t>
                      </a:r>
                    </a:p>
                  </a:txBody>
                  <a:tcPr marL="9525" marR="9525" marT="9525" marB="0" anchor="ctr"/>
                </a:tc>
              </a:tr>
              <a:tr h="181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Организация, проведение и участие в спортивных мероприятиях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0494120170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561,000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561,000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53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Субсидии бюджетам муниципальных образований Приморского края на развитие спортивной инфраструктуры, находящейся в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049P592190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10 083,003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10 060,672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99,78%</a:t>
                      </a:r>
                    </a:p>
                  </a:txBody>
                  <a:tcPr marL="9525" marR="9525" marT="9525" marB="0" anchor="ctr"/>
                </a:tc>
              </a:tr>
              <a:tr h="2575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спортивной инфраструктуры, находящейся в муниципальной собственности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049P5S2190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3 033,829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3 033,829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53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направленные на формирование системы мотивации граждан к здоровому образу жизни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1795720180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186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03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Информационное освещение  деятельности органов местного самоуправления в средствах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1196212080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3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000602"/>
              </p:ext>
            </p:extLst>
          </p:nvPr>
        </p:nvGraphicFramePr>
        <p:xfrm>
          <a:off x="35497" y="967529"/>
          <a:ext cx="9073009" cy="571086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05734"/>
                <a:gridCol w="430364"/>
                <a:gridCol w="502092"/>
                <a:gridCol w="860729"/>
                <a:gridCol w="1004183"/>
                <a:gridCol w="860729"/>
                <a:gridCol w="609178"/>
              </a:tblGrid>
              <a:tr h="170670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4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1896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Дума Ханкайского муниципального района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5 082,738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5 033,386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99,03%</a:t>
                      </a:r>
                    </a:p>
                  </a:txBody>
                  <a:tcPr marL="9525" marR="9525" marT="9525" marB="0" anchor="ctr"/>
                </a:tc>
              </a:tr>
              <a:tr h="209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Председатель Думы Ханкайского 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1 535,662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1 535,662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63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 самоуправления Ханкайского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1 904,664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1 904,664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186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Депутаты Думы Ханкайского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186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Руководитель контрольно - счетной палаты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1 482,979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1 433,628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96,67%</a:t>
                      </a:r>
                    </a:p>
                  </a:txBody>
                  <a:tcPr marL="9525" marR="9525" marT="9525" marB="0" anchor="ctr"/>
                </a:tc>
              </a:tr>
              <a:tr h="329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50,433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50,433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63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народного образования Администрации Ханкайского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495 186,291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485 771,328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98,10%</a:t>
                      </a:r>
                    </a:p>
                  </a:txBody>
                  <a:tcPr marL="9525" marR="9525" marT="9525" marB="0" anchor="ctr"/>
                </a:tc>
              </a:tr>
              <a:tr h="201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491 365,588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482 036,218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98,10%</a:t>
                      </a:r>
                    </a:p>
                  </a:txBody>
                  <a:tcPr marL="9525" marR="9525" marT="9525" marB="0" anchor="ctr"/>
                </a:tc>
              </a:tr>
              <a:tr h="363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обеспечение деятельности (оказание услуг, выполнение работ) муниципальных учреждений по дошкольному воспитанию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0111170020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42 507,555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40 130,837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94,41%</a:t>
                      </a:r>
                    </a:p>
                  </a:txBody>
                  <a:tcPr marL="9525" marR="9525" marT="9525" marB="0" anchor="ctr"/>
                </a:tc>
              </a:tr>
              <a:tr h="718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0111193070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66 503,229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64 113,721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96,41%</a:t>
                      </a:r>
                    </a:p>
                  </a:txBody>
                  <a:tcPr marL="9525" marR="9525" marT="9525" marB="0" anchor="ctr"/>
                </a:tc>
              </a:tr>
              <a:tr h="369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беспрепятственного доступа инвалидов к объектам социальной инфраструктуры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0111220020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09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профилактике терроризма и экстремизма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0111220040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42,200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42,156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99,90%</a:t>
                      </a:r>
                    </a:p>
                  </a:txBody>
                  <a:tcPr marL="9525" marR="9525" marT="9525" marB="0" anchor="ctr"/>
                </a:tc>
              </a:tr>
              <a:tr h="363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приобретение муниципальными учреждениями недвижимого и особо ценного движимого имущества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0111270060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140,600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140,600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718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Расходы на строительство, реконструкцию зданий (в том числе проектно-изыскательские работы) муниципальных образовательных организаций, реализующих основную общеобразовательную программу дошкольного образования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01112S2010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899,832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899,832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1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945788"/>
              </p:ext>
            </p:extLst>
          </p:nvPr>
        </p:nvGraphicFramePr>
        <p:xfrm>
          <a:off x="35497" y="967529"/>
          <a:ext cx="9073009" cy="56908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05734"/>
                <a:gridCol w="430364"/>
                <a:gridCol w="502092"/>
                <a:gridCol w="860729"/>
                <a:gridCol w="1004183"/>
                <a:gridCol w="860729"/>
                <a:gridCol w="609178"/>
              </a:tblGrid>
              <a:tr h="159406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4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5053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0121153030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6 405,840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6 366,174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99,38%</a:t>
                      </a:r>
                    </a:p>
                  </a:txBody>
                  <a:tcPr marL="9525" marR="9525" marT="9525" marB="0" anchor="ctr"/>
                </a:tc>
              </a:tr>
              <a:tr h="357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обеспечение деятельности (оказание услуг, выполнение работ) муниципальных общеобразовательных учреждений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0121170030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88 065,635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85 619,242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97,22%</a:t>
                      </a:r>
                    </a:p>
                  </a:txBody>
                  <a:tcPr marL="9525" marR="9525" marT="9525" marB="0" anchor="ctr"/>
                </a:tc>
              </a:tr>
              <a:tr h="670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общего, дополнительного образования детей в муниципальных общеобразовательных организациях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0121193060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221 359,347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221 359,347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39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осуществление отдельных государственных полномочий по обеспечению горячим питанием обучающихся, получающих начальное общее образование в муниципальных общеобразовательных организациях Приморского края, софинансируемые за счет средств федерального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01211R3041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5 264,000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4 904,715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93,17%</a:t>
                      </a:r>
                    </a:p>
                  </a:txBody>
                  <a:tcPr marL="9525" marR="9525" marT="9525" marB="0" anchor="ctr"/>
                </a:tc>
              </a:tr>
              <a:tr h="17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профилактике терроризма и экстремизма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0121220040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209,600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209,555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99,98%</a:t>
                      </a:r>
                    </a:p>
                  </a:txBody>
                  <a:tcPr marL="9525" marR="9525" marT="9525" marB="0" anchor="ctr"/>
                </a:tc>
              </a:tr>
              <a:tr h="207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пожарной безопасности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0121220400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2 832,710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2 814,463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99,36%</a:t>
                      </a:r>
                    </a:p>
                  </a:txBody>
                  <a:tcPr marL="9525" marR="9525" marT="9525" marB="0" anchor="ctr"/>
                </a:tc>
              </a:tr>
              <a:tr h="174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осуществление отдельных государственных полномочий по обеспечению бесплатным питанием детей, обучающихся в муниципальных общеобразовательных организациях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0121493150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8 964,759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8 622,652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96,18%</a:t>
                      </a:r>
                    </a:p>
                  </a:txBody>
                  <a:tcPr marL="9525" marR="9525" marT="9525" marB="0" anchor="ctr"/>
                </a:tc>
              </a:tr>
              <a:tr h="17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обеспечение деятельности (оказание услуг, выполнение работ) муниципальных учреждений дополнительного образования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0131170040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21 603,195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21 061,832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97,49%</a:t>
                      </a:r>
                    </a:p>
                  </a:txBody>
                  <a:tcPr marL="9525" marR="9525" marT="9525" marB="0" anchor="ctr"/>
                </a:tc>
              </a:tr>
              <a:tr h="94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профилактике терроризма и экстремизма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0131220040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57,800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51,808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89,63%</a:t>
                      </a:r>
                    </a:p>
                  </a:txBody>
                  <a:tcPr marL="9525" marR="9525" marT="9525" marB="0" anchor="ctr"/>
                </a:tc>
              </a:tr>
              <a:tr h="1314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Программно-техническое обслуживание сети интернет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0131220500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79,300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76,618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96,62%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5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650105"/>
              </p:ext>
            </p:extLst>
          </p:nvPr>
        </p:nvGraphicFramePr>
        <p:xfrm>
          <a:off x="35497" y="967529"/>
          <a:ext cx="9073009" cy="575201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05734"/>
                <a:gridCol w="430364"/>
                <a:gridCol w="502092"/>
                <a:gridCol w="860729"/>
                <a:gridCol w="1004183"/>
                <a:gridCol w="860729"/>
                <a:gridCol w="609178"/>
              </a:tblGrid>
              <a:tr h="159406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4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4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5053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Субсидии бюджетам муниципальных образований Приморского края на развитие спортивной инфраструктуры, находящейся в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013P592190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6 929,314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6 929,314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85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Развитие спортивной инфраструктуры, находящейся в муниципальной собственности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013P5S2190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69,993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69,993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1982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профилактике правонарушений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0121220050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69,980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99,97%</a:t>
                      </a:r>
                    </a:p>
                  </a:txBody>
                  <a:tcPr marL="9525" marR="9525" marT="9525" marB="0" anchor="ctr"/>
                </a:tc>
              </a:tr>
              <a:tr h="17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для  детей и молодежи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0191220160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74,000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39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 самоуправления Ханкайского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0191110030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3 642,440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3 642,308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17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обеспечение деятельности (оказание услуг, выполнение работ) муниципальных учреждений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0191170010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13 500,839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12 694,561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94,03%</a:t>
                      </a:r>
                    </a:p>
                  </a:txBody>
                  <a:tcPr marL="9525" marR="9525" marT="9525" marB="0" anchor="ctr"/>
                </a:tc>
              </a:tr>
              <a:tr h="17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Расходы на обеспечение деятельности (оказание услуг, выполнение работ) муниципальных автономных учреждений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0191170070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2 043,399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2 042,509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99,96%</a:t>
                      </a:r>
                    </a:p>
                  </a:txBody>
                  <a:tcPr marL="9525" marR="9525" marT="9525" marB="0" anchor="ctr"/>
                </a:tc>
              </a:tr>
              <a:tr h="3404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0191170070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2 043,399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2 042,509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99,96%</a:t>
                      </a:r>
                    </a:p>
                  </a:txBody>
                  <a:tcPr marL="9525" marR="9525" marT="9525" marB="0" anchor="ctr"/>
                </a:tc>
              </a:tr>
              <a:tr h="253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3 820,702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3 735,110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97,76%</a:t>
                      </a:r>
                    </a:p>
                  </a:txBody>
                  <a:tcPr marL="9525" marR="9525" marT="9525" marB="0" anchor="ctr"/>
                </a:tc>
              </a:tr>
              <a:tr h="1954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019E593140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1 938,398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1 865,228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96,23%</a:t>
                      </a:r>
                    </a:p>
                  </a:txBody>
                  <a:tcPr marL="9525" marR="9525" marT="9525" marB="0" anchor="ctr"/>
                </a:tc>
              </a:tr>
              <a:tr h="339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осуществление отдельных государственных полномочий по выплате компенсации части платы, взимаемой с родителей (законных представителей) за присмотр и уход за детьми, осваивающими 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0111393090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1 882,304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1 869,882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99,34%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85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8683"/>
              </p:ext>
            </p:extLst>
          </p:nvPr>
        </p:nvGraphicFramePr>
        <p:xfrm>
          <a:off x="35497" y="967529"/>
          <a:ext cx="9073009" cy="486671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36503"/>
                <a:gridCol w="504056"/>
                <a:gridCol w="504056"/>
                <a:gridCol w="864096"/>
                <a:gridCol w="1080120"/>
                <a:gridCol w="975000"/>
                <a:gridCol w="609178"/>
              </a:tblGrid>
              <a:tr h="166848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3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3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3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3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457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Финансовое управление Администрации Ханкайского муниципального округа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196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196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Администрация Ханкайского муниципального округа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208,445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198,422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95,19%</a:t>
                      </a:r>
                    </a:p>
                  </a:txBody>
                  <a:tcPr marL="9525" marR="9525" marT="9525" marB="0" anchor="ctr"/>
                </a:tc>
              </a:tr>
              <a:tr h="185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Ханкайского  муниципального округа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198,445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198,422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99,99%</a:t>
                      </a:r>
                    </a:p>
                  </a:txBody>
                  <a:tcPr marL="9525" marR="9525" marT="9525" marB="0" anchor="ctr"/>
                </a:tc>
              </a:tr>
              <a:tr h="384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 самоуправления Ханкайского муниципального округа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184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Дума Ханкайского муниципального округа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1 231,275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1 170,167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95,04%</a:t>
                      </a:r>
                    </a:p>
                  </a:txBody>
                  <a:tcPr marL="9525" marR="9525" marT="9525" marB="0" anchor="ctr"/>
                </a:tc>
              </a:tr>
              <a:tr h="2082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Председатель Думы Ханкайского  муниципального округа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564,582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559,877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99,17%</a:t>
                      </a:r>
                    </a:p>
                  </a:txBody>
                  <a:tcPr marL="9525" marR="9525" marT="9525" marB="0" anchor="ctr"/>
                </a:tc>
              </a:tr>
              <a:tr h="188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 самоуправления Ханкайского муниципального округа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546,126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537,963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98,51%</a:t>
                      </a:r>
                    </a:p>
                  </a:txBody>
                  <a:tcPr marL="9525" marR="9525" marT="9525" marB="0" anchor="ctr"/>
                </a:tc>
              </a:tr>
              <a:tr h="188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Депутаты Думы Ханкайского муниципального округа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71,000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30,000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42,25%</a:t>
                      </a:r>
                    </a:p>
                  </a:txBody>
                  <a:tcPr marL="9525" marR="9525" marT="9525" marB="0" anchor="ctr"/>
                </a:tc>
              </a:tr>
              <a:tr h="188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Мероприятия, проводимые Думой Ханкайского муниципального округа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9909970201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49,567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42,327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85,39%</a:t>
                      </a:r>
                    </a:p>
                  </a:txBody>
                  <a:tcPr marL="9525" marR="9525" marT="9525" marB="0" anchor="ctr"/>
                </a:tc>
              </a:tr>
              <a:tr h="188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образования Администрации Ханкайского муниципального округа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188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 самоуправления Ханкайского муниципального округа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0191110031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1967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spc="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r>
                        <a:rPr lang="ru-RU" sz="1300" b="1" i="0" u="none" strike="noStrike" spc="3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РАСХОДОВ</a:t>
                      </a:r>
                      <a:r>
                        <a:rPr lang="ru-RU" sz="1300" b="1" i="0" u="none" strike="noStrike" spc="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ru-RU" sz="1300" b="1" i="0" u="none" strike="noStrike" spc="3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848 341,971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801 379,004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94,46%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1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ВЫПОЛНЕННЫЙ ЗА СЧЕТ ГРАНТА В ЦЕЛЯХ ПОДДЕРЖКИ ПРОЕКТОВ ИНИЦИИРУЕМЫХ ЖИТЕЛЯМИ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ОБРАЗОВАНИЯ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96" y="1124744"/>
            <a:ext cx="4460304" cy="57332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U:\Финансовое управление\Сергеева\ПАПКИ спец\Голубцова О.М\2021\Публ.слушания\Апрель\IMG_20201019_144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42798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rgeevaIN\Desktop\IMG_20201030_1434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4" y="1125538"/>
            <a:ext cx="4415036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</p:spPr>
        <p:txBody>
          <a:bodyPr>
            <a:norm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 ВЫПОЛНЕННЫЙ ЗА СЧЕТ ГРАНТА В ЦЕЛЯХ ПОДДЕРЖКИ ПРОЕКТОВ ИНИЦИИРУЕМЫХ ЖИТЕЛЯМИ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МУНИЦИПАЛЬНОГО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U:\Финансовое управление\Сергеева\ПАПКИ спец\Голубцова О.М\2021\Публ.слушания\Апрель\IMG_20201030_143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r>
              <a:rPr lang="ru-RU" sz="20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ПОКАЗАТЕЛИ ДОХОДОВ БЮДЖЕТА</a:t>
            </a:r>
            <a:r>
              <a:rPr lang="ru-RU" sz="2000" b="1" dirty="0" smtClean="0">
                <a:solidFill>
                  <a:srgbClr val="CC0099"/>
                </a:solidFill>
              </a:rPr>
              <a:t/>
            </a:r>
            <a:br>
              <a:rPr lang="ru-RU" sz="2000" b="1" dirty="0" smtClean="0">
                <a:solidFill>
                  <a:srgbClr val="CC0099"/>
                </a:solidFill>
              </a:rPr>
            </a:b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200" b="1" spc="300" dirty="0" smtClean="0">
                <a:solidFill>
                  <a:srgbClr val="CC0099"/>
                </a:solidFill>
              </a:rPr>
              <a:t>Ханкайского  муниципального  района за 2020 год </a:t>
            </a:r>
            <a:endParaRPr lang="ru-RU" sz="2200" b="1" spc="300" dirty="0">
              <a:solidFill>
                <a:srgbClr val="CC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697296"/>
              </p:ext>
            </p:extLst>
          </p:nvPr>
        </p:nvGraphicFramePr>
        <p:xfrm>
          <a:off x="107504" y="1196751"/>
          <a:ext cx="8928992" cy="533915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544616"/>
                <a:gridCol w="1224136"/>
                <a:gridCol w="1101407"/>
                <a:gridCol w="1058833"/>
              </a:tblGrid>
              <a:tr h="161491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05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тыс.руб.)</a:t>
                      </a: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5" marR="6375" marT="637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5" marR="6375" marT="6375" marB="0" anchor="b"/>
                </a:tc>
              </a:tr>
              <a:tr h="47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spc="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200" b="1" i="1" u="none" strike="noStrike" spc="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6375" marR="6375" marT="6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бюджет </a:t>
                      </a:r>
                      <a:r>
                        <a:rPr lang="ru-RU" sz="1050" b="1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5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375" marR="6375" marT="6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</a:p>
                  </a:txBody>
                  <a:tcPr marL="6375" marR="6375" marT="6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050" b="1" i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исполнения </a:t>
                      </a:r>
                      <a:r>
                        <a:rPr lang="ru-RU" sz="105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уточненному бюджету </a:t>
                      </a:r>
                      <a:r>
                        <a:rPr lang="ru-RU" sz="1050" b="1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5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5" marR="6375" marT="6375" marB="0" anchor="ctr"/>
                </a:tc>
              </a:tr>
              <a:tr h="211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бюджета - 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828 799,175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821 497,780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99,1%</a:t>
                      </a:r>
                    </a:p>
                  </a:txBody>
                  <a:tcPr marL="9525" marR="252000" marT="9525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том числе: 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252000" marT="9525" marB="0" anchor="b"/>
                </a:tc>
              </a:tr>
              <a:tr h="211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268 878,370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267 790,239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99,6%</a:t>
                      </a:r>
                    </a:p>
                  </a:txBody>
                  <a:tcPr marL="9525" marR="252000" marT="9525" marB="0" anchor="b"/>
                </a:tc>
              </a:tr>
              <a:tr h="1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ПРИБЫЛЬ, ДОХОДЫ  (НДФЛ)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222 996,244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218 092,499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97,8%</a:t>
                      </a:r>
                    </a:p>
                  </a:txBody>
                  <a:tcPr marL="9525" marR="252000" marT="9525" marB="0" anchor="b"/>
                </a:tc>
              </a:tr>
              <a:tr h="207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ТОВАРЫ (РАБОТЫ, УСЛУГИ), РЕАЛИЗУЕМЫЕ НА ТЕРРИТОРИИ РОССИЙСКОЙ ФЕДЕРАЦИИ (АКЦИЗЫ)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10 507,500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9 679,241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92,1%</a:t>
                      </a:r>
                    </a:p>
                  </a:txBody>
                  <a:tcPr marL="9525" marR="252000" marT="9525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10 576,000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9 991,404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94,5%</a:t>
                      </a:r>
                    </a:p>
                  </a:txBody>
                  <a:tcPr marL="9525" marR="252000" marT="9525" marB="0" anchor="b"/>
                </a:tc>
              </a:tr>
              <a:tr h="153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ИМУЩЕСТВО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0,161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252000" marT="9525" marB="0" anchor="b"/>
                </a:tc>
              </a:tr>
              <a:tr h="1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2 650,000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2 654,094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100,2%</a:t>
                      </a:r>
                    </a:p>
                  </a:txBody>
                  <a:tcPr marL="9525" marR="252000" marT="9525" marB="0" anchor="b"/>
                </a:tc>
              </a:tr>
              <a:tr h="208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16 733,488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19 668,437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117,5%</a:t>
                      </a:r>
                    </a:p>
                  </a:txBody>
                  <a:tcPr marL="9525" marR="252000" marT="9525" marB="0" anchor="b"/>
                </a:tc>
              </a:tr>
              <a:tr h="153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200,000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191,154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95,6%</a:t>
                      </a:r>
                    </a:p>
                  </a:txBody>
                  <a:tcPr marL="9525" marR="252000" marT="9525" marB="0" anchor="b"/>
                </a:tc>
              </a:tr>
              <a:tr h="18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744,000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705,071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94,8%</a:t>
                      </a:r>
                    </a:p>
                  </a:txBody>
                  <a:tcPr marL="9525" marR="252000" marT="9525" marB="0" anchor="b"/>
                </a:tc>
              </a:tr>
              <a:tr h="230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3 311,138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5 100,983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154,1%</a:t>
                      </a:r>
                    </a:p>
                  </a:txBody>
                  <a:tcPr marL="9525" marR="252000" marT="9525" marB="0" anchor="b"/>
                </a:tc>
              </a:tr>
              <a:tr h="1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1 160,000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1 109,131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95,6%</a:t>
                      </a:r>
                    </a:p>
                  </a:txBody>
                  <a:tcPr marL="9525" marR="252000" marT="9525" marB="0" anchor="b"/>
                </a:tc>
              </a:tr>
              <a:tr h="1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598,064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252000" marT="9525" marB="0" anchor="b"/>
                </a:tc>
              </a:tr>
              <a:tr h="1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559 920,805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553 707,541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98,9%</a:t>
                      </a:r>
                    </a:p>
                  </a:txBody>
                  <a:tcPr marL="9525" marR="252000" marT="9525" marB="0" anchor="b"/>
                </a:tc>
              </a:tr>
              <a:tr h="253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559 920,805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553 754,864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98,9%</a:t>
                      </a:r>
                    </a:p>
                  </a:txBody>
                  <a:tcPr marL="9525" marR="252000" marT="9525" marB="0" anchor="b"/>
                </a:tc>
              </a:tr>
              <a:tr h="219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94 671,981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94 671,981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9525" marR="252000" marT="9525" marB="0" anchor="b"/>
                </a:tc>
              </a:tr>
              <a:tr h="1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89 910,715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89 857,035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99,9%</a:t>
                      </a:r>
                    </a:p>
                  </a:txBody>
                  <a:tcPr marL="9525" marR="252000" marT="9525" marB="0" anchor="b"/>
                </a:tc>
              </a:tr>
              <a:tr h="1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365 764,528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359 566,941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98,3%</a:t>
                      </a:r>
                    </a:p>
                  </a:txBody>
                  <a:tcPr marL="9525" marR="252000" marT="9525" marB="0" anchor="b"/>
                </a:tc>
              </a:tr>
              <a:tr h="232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9 573,581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9 658,907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100,9%</a:t>
                      </a:r>
                    </a:p>
                  </a:txBody>
                  <a:tcPr marL="9525" marR="252000" marT="9525" marB="0" anchor="b"/>
                </a:tc>
              </a:tr>
              <a:tr h="330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0,000</a:t>
                      </a:r>
                    </a:p>
                  </a:txBody>
                  <a:tcPr marL="108000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-47,323</a:t>
                      </a:r>
                    </a:p>
                  </a:txBody>
                  <a:tcPr marL="9525" marR="144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252000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662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980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spc="300" dirty="0" smtClean="0">
                <a:solidFill>
                  <a:srgbClr val="0070C0"/>
                </a:solidFill>
              </a:rPr>
              <a:t>ЛЕСТНИЦА К ОЗЕРУ ХАНКА</a:t>
            </a:r>
            <a:br>
              <a:rPr lang="ru-RU" sz="2400" b="1" spc="3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ПО ИТОГАМ КОНКУРСА ПРОЕКТОВ ИНИЦИИРУЕМЫХ ЖИТЕЛЯМИ МУНИЦИПАЛЬНОГО ОБРАЗОВАНИЯ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7787" y="980728"/>
            <a:ext cx="4460304" cy="58048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U:\Финансовое управление\Сергеева\ПАПКИ спец\Голубцова О.М\2021\Публ.слушания\Апрель\IMG_20200728_161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4427984" cy="57606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Финансовое управление\Сергеева\ПАПКИ спец\Голубцова О.М\2021\Публ.слушания\Апрель\IMG_20201215_171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608512" cy="57606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404664"/>
            <a:ext cx="8892117" cy="792088"/>
          </a:xfrm>
        </p:spPr>
        <p:txBody>
          <a:bodyPr>
            <a:noAutofit/>
          </a:bodyPr>
          <a:lstStyle/>
          <a:p>
            <a:pPr algn="ctr"/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БЮДЖЕТНЫХ АССИГНОВАНИЙ</a:t>
            </a:r>
            <a:b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ЖИЛИЩНО-КОММУНАЛЬНОГО ХОЗЯЙСТВА</a:t>
            </a:r>
            <a:endParaRPr lang="ru-RU" sz="1900" b="1" spc="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885796"/>
              </p:ext>
            </p:extLst>
          </p:nvPr>
        </p:nvGraphicFramePr>
        <p:xfrm>
          <a:off x="107950" y="1268759"/>
          <a:ext cx="8928100" cy="54147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9594"/>
                <a:gridCol w="6336704"/>
                <a:gridCol w="792088"/>
                <a:gridCol w="1439714"/>
              </a:tblGrid>
              <a:tr h="245187">
                <a:tc>
                  <a:txBody>
                    <a:bodyPr/>
                    <a:lstStyle/>
                    <a:p>
                      <a:pPr algn="ctr"/>
                      <a:endParaRPr lang="ru-RU" sz="11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1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1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8455"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45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 Е Г О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1 506 881,23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259609">
                <a:tc>
                  <a:txBody>
                    <a:bodyPr/>
                    <a:lstStyle/>
                    <a:p>
                      <a:pPr algn="ctr"/>
                      <a:endParaRPr lang="ru-RU" sz="1200" b="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1" spc="3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1" spc="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3415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 в фонд капитального ремонта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1 056 143,23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49037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жилого помещения (с.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Первомайское, с. Троицкое, с. Ильинка и с.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-Петровка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450 738,00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34157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 Е Г О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61 737 104,78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247975"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1" spc="3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r>
                        <a:rPr lang="ru-RU" sz="1200" b="0" i="1" spc="3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ремонты:</a:t>
                      </a:r>
                      <a:endParaRPr lang="ru-RU" sz="1200" b="0" i="1" spc="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13 237 417,10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3415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уставного фонда МУП «ЖКХ»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5 127 487,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3415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Ремонтно-восстановительные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работы на групповом водоводе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998 045,00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трубы на котельную 5/6 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Астраханка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261 977,94   </a:t>
                      </a:r>
                    </a:p>
                  </a:txBody>
                  <a:tcPr marL="9525" marR="9525" marT="9525" marB="0" anchor="ctr"/>
                </a:tc>
              </a:tr>
              <a:tr h="41285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и проверка проектно-сметной документации на строительство очистных сооружений и второй очереди водовода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713 198,13   </a:t>
                      </a:r>
                    </a:p>
                  </a:txBody>
                  <a:tcPr marL="9525" marR="9525" marT="9525" marB="0" anchor="ctr"/>
                </a:tc>
              </a:tr>
              <a:tr h="46447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задвижек для ремонта группового водовода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208,06   </a:t>
                      </a:r>
                    </a:p>
                  </a:txBody>
                  <a:tcPr marL="9525" marR="9525" marT="9525" marB="0" anchor="ctr"/>
                </a:tc>
              </a:tr>
              <a:tr h="32197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песка гранодиоритового для водовода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   </a:t>
                      </a:r>
                    </a:p>
                  </a:txBody>
                  <a:tcPr marL="9525" marR="9525" marT="9525" marB="0" anchor="ctr"/>
                </a:tc>
              </a:tr>
              <a:tr h="49037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МУП «ЖКХ» на возмещение затрат по электроэнергии (водоснабжение)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4 810 004,14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68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404664"/>
            <a:ext cx="8892117" cy="792088"/>
          </a:xfrm>
        </p:spPr>
        <p:txBody>
          <a:bodyPr>
            <a:noAutofit/>
          </a:bodyPr>
          <a:lstStyle/>
          <a:p>
            <a:pPr algn="ctr"/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БЮДЖЕТНЫХ АССИГНОВАНИЙ</a:t>
            </a:r>
            <a:b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ЖИЛИЩНО-КОММУНАЛЬНОГО ХОЗЯЙСТВА</a:t>
            </a:r>
            <a:endParaRPr lang="ru-RU" sz="1900" b="1" spc="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619744"/>
              </p:ext>
            </p:extLst>
          </p:nvPr>
        </p:nvGraphicFramePr>
        <p:xfrm>
          <a:off x="35497" y="1340767"/>
          <a:ext cx="9073006" cy="54670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5430"/>
                <a:gridCol w="6512728"/>
                <a:gridCol w="878120"/>
                <a:gridCol w="1316728"/>
              </a:tblGrid>
              <a:tr h="266559">
                <a:tc>
                  <a:txBody>
                    <a:bodyPr/>
                    <a:lstStyle/>
                    <a:p>
                      <a:pPr algn="ctr"/>
                      <a:endParaRPr lang="ru-RU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3720"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372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МУП ЖКХ на капитальный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емонт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11 028 357,00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313720">
                <a:tc>
                  <a:txBody>
                    <a:bodyPr/>
                    <a:lstStyle/>
                    <a:p>
                      <a:pPr algn="ctr"/>
                      <a:endParaRPr lang="ru-RU" sz="1200" b="0" i="1" spc="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spc="3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1" spc="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spc="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0" i="1" spc="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50350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канализационной насосной станции (с. Камень- Рыболов, ГОР-1, больничный</a:t>
                      </a:r>
                      <a:r>
                        <a:rPr lang="ru-RU" sz="14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городок)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302 034,00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3816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Водозаборной скважины № 12530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297 966,00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5035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наружных сетей водоснабжения с. Камень-Рыболов, Гор-1, участок протяженностью 872,0 м/п  ХМР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997 715,00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3423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насоса на станции обезжелезивания воды с. Владимиро- Петровка ХМР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112 369,00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5035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инженерных сетей водоснабжения с. Новоселище, участок ул. Орловская ХМР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124 633,00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3816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водозаборной скважины « 1472 с. Новоселище ХМР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224 768,00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5035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инженерных сетей водоснабжения с. Камень- Рыболов (участок водопроводной сети по ул. Березюка) ХМР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152 293,00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3816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фильтрующей загрузки на объекте "Групповой водопровод" ХМР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553 634,00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38169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Установка котлов с. Троицкое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535 514,00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  <a:tr h="309762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водонапорной башни с. Первомайское ХМР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2 005 797,00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41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404664"/>
            <a:ext cx="8892117" cy="792088"/>
          </a:xfrm>
        </p:spPr>
        <p:txBody>
          <a:bodyPr>
            <a:noAutofit/>
          </a:bodyPr>
          <a:lstStyle/>
          <a:p>
            <a:pPr algn="ctr"/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БЮДЖЕТНЫХ АССИГНОВАНИЙ</a:t>
            </a:r>
            <a:b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ЖИЛИЩНО-КОММУНАЛЬНОГО ХОЗЯЙСТВА</a:t>
            </a:r>
            <a:endParaRPr lang="ru-RU" sz="1900" b="1" spc="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824294"/>
              </p:ext>
            </p:extLst>
          </p:nvPr>
        </p:nvGraphicFramePr>
        <p:xfrm>
          <a:off x="107950" y="1340767"/>
          <a:ext cx="8928100" cy="540060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9594"/>
                <a:gridCol w="6768752"/>
                <a:gridCol w="720080"/>
                <a:gridCol w="1079674"/>
              </a:tblGrid>
              <a:tr h="439642">
                <a:tc>
                  <a:txBody>
                    <a:bodyPr/>
                    <a:lstStyle/>
                    <a:p>
                      <a:pPr algn="ctr"/>
                      <a:endParaRPr lang="ru-RU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733">
                <a:tc>
                  <a:txBody>
                    <a:bodyPr/>
                    <a:lstStyle/>
                    <a:p>
                      <a:pPr algn="ctr"/>
                      <a:endParaRPr lang="ru-RU" sz="135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5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35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47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водопроводной сети с. Пархоменко ХМР</a:t>
                      </a:r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67 580,00</a:t>
                      </a:r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49473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spc="3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spc="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Котельных с. Первомайское, Новокачалинск, Троицкое, Майское,  Октябрьское</a:t>
                      </a:r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593 863,00</a:t>
                      </a:r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592143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инженерных сетей водоснабжения с. Камень- Рыболов, участок ул. Железнодорожная,</a:t>
                      </a:r>
                      <a:r>
                        <a:rPr lang="ru-RU" sz="14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часток ул. Беговая 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1 143 056,00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61101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водозаборных колонок  с. Троицкое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387 516,00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6019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объектов и сооружений группового водо- забора (водозаборные скважины № 12530, № 12532)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1 785 521,00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46784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инженерных сетей водоснабжения с. Новокачалинск, участок ул. Новая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224 010,00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6019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наружных сетей водоснабжения с. Камень- Рыболов, участок ул. Мира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328 403,00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6019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наружных сетей водоснабжения с. Турий Рог, участок ул. Советская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490 380,00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264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404664"/>
            <a:ext cx="8892117" cy="792088"/>
          </a:xfrm>
        </p:spPr>
        <p:txBody>
          <a:bodyPr>
            <a:noAutofit/>
          </a:bodyPr>
          <a:lstStyle/>
          <a:p>
            <a:pPr algn="ctr"/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БЮДЖЕТНЫХ АССИГНОВАНИЙ</a:t>
            </a:r>
            <a:b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ЖИЛИЩНО-КОММУНАЛЬНОГО ХОЗЯЙСТВА</a:t>
            </a:r>
            <a:endParaRPr lang="ru-RU" sz="1900" b="1" spc="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915298"/>
              </p:ext>
            </p:extLst>
          </p:nvPr>
        </p:nvGraphicFramePr>
        <p:xfrm>
          <a:off x="107950" y="1340767"/>
          <a:ext cx="8928100" cy="5400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9594"/>
                <a:gridCol w="6768752"/>
                <a:gridCol w="720080"/>
                <a:gridCol w="1079674"/>
              </a:tblGrid>
              <a:tr h="494788">
                <a:tc>
                  <a:txBody>
                    <a:bodyPr/>
                    <a:lstStyle/>
                    <a:p>
                      <a:pPr algn="ctr"/>
                      <a:endParaRPr lang="ru-RU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6789">
                <a:tc>
                  <a:txBody>
                    <a:bodyPr/>
                    <a:lstStyle/>
                    <a:p>
                      <a:pPr algn="ctr"/>
                      <a:endParaRPr lang="ru-RU" sz="135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5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35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5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67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наружных сетей водоснабжения с. Ильинка</a:t>
                      </a:r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482 620,00</a:t>
                      </a:r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55678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spc="3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spc="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наружных сетей водоснабжения с. Камень-Рыболов,  ул. Некрасова, 4</a:t>
                      </a:r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108 270,00</a:t>
                      </a:r>
                      <a:endParaRPr lang="ru-RU" sz="1400" b="0" i="0" kern="120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66641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наружных сетей водоснабжения с. Камень-Рыболов,  ул. Трактовая, 42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17 492,00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68765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тепловой изоляции водопроводной сети с. Камень-Рыболов,  ул. Мира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268 936,00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67742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наружных сетей водоотведения МКД № 1-а  с. Ильинка, ул. Столетия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151 771,00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52652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внутри дворовых сетей водоснабжения МКД, с. Камень-рыболов, ДОС № 41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241,00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  <a:tr h="67742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сетей водоотведения с. Камень- Рыболов, участок внутри дворовых сетей МКД №43 Гор-1 ХМР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46 489,00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34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404664"/>
            <a:ext cx="8892117" cy="792088"/>
          </a:xfrm>
        </p:spPr>
        <p:txBody>
          <a:bodyPr>
            <a:noAutofit/>
          </a:bodyPr>
          <a:lstStyle/>
          <a:p>
            <a:pPr algn="ctr"/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БЮДЖЕТНЫХ АССИГНОВАНИЙ</a:t>
            </a:r>
            <a:b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ЖИЛИЩНО-КОММУНАЛЬНОГО ХОЗЯЙСТВА</a:t>
            </a:r>
            <a:endParaRPr lang="ru-RU" sz="1900" b="1" spc="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47070"/>
              </p:ext>
            </p:extLst>
          </p:nvPr>
        </p:nvGraphicFramePr>
        <p:xfrm>
          <a:off x="107950" y="1556791"/>
          <a:ext cx="8928100" cy="42104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9594"/>
                <a:gridCol w="6120680"/>
                <a:gridCol w="864096"/>
                <a:gridCol w="1583730"/>
              </a:tblGrid>
              <a:tr h="360041">
                <a:tc>
                  <a:txBody>
                    <a:bodyPr/>
                    <a:lstStyle/>
                    <a:p>
                      <a:pPr algn="ctr"/>
                      <a:endParaRPr lang="ru-RU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9988"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1" i="1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pc="3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i="1" spc="3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3711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Субсидии бюджетам муниципальных образований на строительство и реконструкцию (модернизацию) объектов питьевого водоснабжения</a:t>
                      </a:r>
                      <a:endParaRPr lang="ru-RU" sz="1400" b="1" i="1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C00000"/>
                          </a:solidFill>
                        </a:rPr>
                        <a:t>32 661 326,54</a:t>
                      </a:r>
                      <a:endParaRPr lang="ru-RU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R="180000" anchor="ctr"/>
                </a:tc>
              </a:tr>
              <a:tr h="609988">
                <a:tc>
                  <a:txBody>
                    <a:bodyPr/>
                    <a:lstStyle/>
                    <a:p>
                      <a:pPr algn="ctr"/>
                      <a:endParaRPr lang="ru-RU" sz="1400" b="0" i="1" kern="12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ИНВЕСТИЦИИ</a:t>
                      </a:r>
                      <a:r>
                        <a:rPr lang="ru-RU" sz="1400" b="0" i="1" kern="1200" baseline="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ОБЪЕКТЫ ЖИЛИЩНО-КОММУНАЛЬНОГО ХОЗЯЙСТВА, в </a:t>
                      </a:r>
                      <a:r>
                        <a:rPr lang="ru-RU" sz="1400" b="0" i="1" kern="1200" baseline="0" dirty="0" err="1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i="1" kern="1200" baseline="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.:</a:t>
                      </a:r>
                      <a:endParaRPr lang="ru-RU" sz="1400" b="0" i="1" kern="12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kern="12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kern="1200" dirty="0" smtClean="0">
                          <a:solidFill>
                            <a:srgbClr val="6666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61 737 104,78</a:t>
                      </a:r>
                      <a:endParaRPr lang="ru-RU" sz="1600" b="1" i="1" kern="1200" dirty="0">
                        <a:solidFill>
                          <a:srgbClr val="6666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60229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29 075 778,24</a:t>
                      </a:r>
                      <a:endParaRPr lang="ru-RU" sz="1400" b="0" i="1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74214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4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661 326,54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</a:tr>
              <a:tr h="602294">
                <a:tc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180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1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ЗА 2020 ГОД</a:t>
            </a:r>
            <a:endParaRPr lang="ru-RU" sz="2800" b="1" cap="none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928598"/>
              </p:ext>
            </p:extLst>
          </p:nvPr>
        </p:nvGraphicFramePr>
        <p:xfrm>
          <a:off x="0" y="692696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120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936104"/>
          </a:xfrm>
        </p:spPr>
        <p:txBody>
          <a:bodyPr>
            <a:normAutofit fontScale="90000"/>
          </a:bodyPr>
          <a:lstStyle/>
          <a:p>
            <a:r>
              <a:rPr lang="ru-RU" sz="21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ИНФОРМАЦИЯ  О  НАПРАВЛЕНИИ  БЮДЖЕТНЫХ  СРЕДСТВ</a:t>
            </a:r>
            <a:br>
              <a:rPr lang="ru-RU" sz="21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</a:b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 на проведение ремонтов в образовательных учреждениях </a:t>
            </a:r>
            <a:b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</a:b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Ханкайского района за 2020 год</a:t>
            </a:r>
            <a:endParaRPr lang="ru-RU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176352"/>
              </p:ext>
            </p:extLst>
          </p:nvPr>
        </p:nvGraphicFramePr>
        <p:xfrm>
          <a:off x="35496" y="979579"/>
          <a:ext cx="9073008" cy="57617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04256"/>
                <a:gridCol w="1224136"/>
                <a:gridCol w="864096"/>
                <a:gridCol w="4680520"/>
              </a:tblGrid>
              <a:tr h="174840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 smtClean="0">
                          <a:solidFill>
                            <a:srgbClr val="3399FF"/>
                          </a:solidFill>
                          <a:effectLst/>
                        </a:rPr>
                        <a:t> (руб.</a:t>
                      </a:r>
                      <a:r>
                        <a:rPr lang="ru-RU" sz="1100" b="1" u="none" strike="noStrike" dirty="0" smtClean="0">
                          <a:solidFill>
                            <a:srgbClr val="3399FF"/>
                          </a:solidFill>
                          <a:effectLst/>
                        </a:rPr>
                        <a:t>)</a:t>
                      </a:r>
                      <a:endParaRPr lang="ru-RU" sz="1100" b="1" i="1" u="none" strike="noStrike" dirty="0">
                        <a:solidFill>
                          <a:srgbClr val="3399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1" marR="5111" marT="511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spc="600" dirty="0">
                          <a:solidFill>
                            <a:srgbClr val="CC0099"/>
                          </a:solidFill>
                          <a:effectLst/>
                        </a:rPr>
                        <a:t>Учреждение</a:t>
                      </a:r>
                      <a:endParaRPr lang="ru-RU" sz="1200" b="1" i="1" u="none" strike="noStrike" spc="6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1" marR="5111" marT="5111" marB="0" anchor="ctr">
                    <a:pattFill prst="pct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accent3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CC0099"/>
                          </a:solidFill>
                          <a:effectLst/>
                        </a:rPr>
                        <a:t>Предусмотрено</a:t>
                      </a:r>
                    </a:p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ru-RU" sz="12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в бюджете</a:t>
                      </a:r>
                      <a:endParaRPr lang="ru-RU" sz="12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1" marR="5111" marT="5111" marB="0" anchor="ctr">
                    <a:pattFill prst="pct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accent3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CC0099"/>
                          </a:solidFill>
                          <a:effectLst/>
                        </a:rPr>
                        <a:t>Исполнено,</a:t>
                      </a:r>
                    </a:p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1" marR="5111" marT="5111" marB="0" anchor="ctr">
                    <a:pattFill prst="pct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accent3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spc="300" dirty="0">
                          <a:solidFill>
                            <a:srgbClr val="CC0099"/>
                          </a:solidFill>
                          <a:effectLst/>
                        </a:rPr>
                        <a:t>Наименование объекта</a:t>
                      </a:r>
                      <a:endParaRPr lang="ru-RU" sz="1200" b="1" i="1" u="none" strike="noStrike" spc="3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1" marR="5111" marT="5111" marB="0" anchor="ctr">
                    <a:pattFill prst="pct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accent3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  <a:tr h="2299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pc="300" dirty="0" smtClean="0">
                          <a:solidFill>
                            <a:srgbClr val="9900CC"/>
                          </a:solidFill>
                          <a:effectLst/>
                          <a:latin typeface="Times New Roman"/>
                        </a:rPr>
                        <a:t>     </a:t>
                      </a:r>
                      <a:r>
                        <a:rPr lang="ru-RU" sz="1400" b="1" i="0" u="dbl" strike="noStrike" spc="300" baseline="0" dirty="0" smtClean="0">
                          <a:solidFill>
                            <a:srgbClr val="9900CC"/>
                          </a:solidFill>
                          <a:effectLst/>
                          <a:uFill>
                            <a:solidFill>
                              <a:srgbClr val="CC0099"/>
                            </a:solidFill>
                          </a:uFill>
                          <a:latin typeface="Times New Roman"/>
                        </a:rPr>
                        <a:t>Средства  местного  бюджета</a:t>
                      </a:r>
                      <a:endParaRPr lang="ru-RU" sz="1400" b="1" i="0" u="dbl" strike="noStrike" spc="300" baseline="0" dirty="0">
                        <a:solidFill>
                          <a:srgbClr val="9900CC"/>
                        </a:solidFill>
                        <a:effectLst/>
                        <a:uFill>
                          <a:solidFill>
                            <a:srgbClr val="CC0099"/>
                          </a:solidFill>
                        </a:u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10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с.Троицкое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465 575,00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465 575,00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козырька, крыльца, приобретение стройматериалов, ремонт отопления в спортзале, установка дверей</a:t>
                      </a:r>
                    </a:p>
                  </a:txBody>
                  <a:tcPr marL="9525" marR="9525" marT="9525" marB="0" anchor="ctr"/>
                </a:tc>
              </a:tr>
              <a:tr h="379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Н-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Качалинск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285 037,00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285 037,00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ремонт 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отопления, установка входной двери, устройство траншейного дренажа и планировка территории плоскостного спортивного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9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13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Вл-Петровка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263 386,00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263 386,00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водонагревателя, приобретение стройматериалов, ремонт системы отопления, ремонт туалета, проектно-сметная документация  на ремонт полов и дверей</a:t>
                      </a:r>
                    </a:p>
                  </a:txBody>
                  <a:tcPr marL="9525" marR="9525" marT="9525" marB="0" anchor="ctr"/>
                </a:tc>
              </a:tr>
              <a:tr h="244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Мельгуновка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кровли, ремонт туалетов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Октябрьское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197 187,00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197 187,00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тепловентилятора, стройматериалы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Новоселище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304 352,00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304 352,00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стройматериалы, ремонт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перекрытия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потолка, материалы для ремонта крыши</a:t>
                      </a:r>
                    </a:p>
                  </a:txBody>
                  <a:tcPr marL="9525" marR="9525" marT="9525" marB="0" anchor="ctr"/>
                </a:tc>
              </a:tr>
              <a:tr h="200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Астраханка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141 381,00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141 381,00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стройматериалы для ремонта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К-Рыболов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508 179,00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508 179,00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системы отопления, проектно-сметная документация по ремонту кровли,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12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с.Первомайское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114 787,00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114 787,00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стройматериалы, установка входной двери</a:t>
                      </a: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Ильинка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286 363,00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286 363,00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стройматериалы, ремонт системы отопления, ремонт кабинетов</a:t>
                      </a:r>
                    </a:p>
                  </a:txBody>
                  <a:tcPr marL="9525" marR="9525" marT="9525" marB="0" anchor="ctr"/>
                </a:tc>
              </a:tr>
              <a:tr h="30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14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К-Рыболов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</a:t>
                      </a:r>
                    </a:p>
                  </a:txBody>
                  <a:tcPr marL="9525" marR="9525" marT="9525" marB="0" anchor="ctr"/>
                </a:tc>
              </a:tr>
              <a:tr h="194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15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Т-Рог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51 969,00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51 969,00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</a:t>
                      </a:r>
                    </a:p>
                  </a:txBody>
                  <a:tcPr marL="9525" marR="9525" marT="9525" marB="0" anchor="ctr"/>
                </a:tc>
              </a:tr>
              <a:tr h="379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К-Рыболов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529 526,00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529 526,00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водопровода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стройматериалы, установка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дверей, ремонт теплосчетчика</a:t>
                      </a:r>
                    </a:p>
                  </a:txBody>
                  <a:tcPr marL="9525" marR="9525" marT="9525" marB="0" anchor="ctr"/>
                </a:tc>
              </a:tr>
              <a:tr h="219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9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Комиссарово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174 197,00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174 197,00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стройматериалы, ремонт кровли,ремонт дренажа</a:t>
                      </a: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Майское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проектно-сметная документация по ремонту кровли, сторойматериалы</a:t>
                      </a:r>
                    </a:p>
                  </a:txBody>
                  <a:tcPr marL="9525" marR="9525" marT="9525" marB="0" anchor="ctr"/>
                </a:tc>
              </a:tr>
              <a:tr h="1676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12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Новоселище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стройматериалы, ремонт кровли</a:t>
                      </a:r>
                    </a:p>
                  </a:txBody>
                  <a:tcPr marL="9525" marR="9525" marT="9525" marB="0" anchor="ctr"/>
                </a:tc>
              </a:tr>
              <a:tr h="191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23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К-Рыболов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54 493,00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54 493,00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стройматериалы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8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08112"/>
          </a:xfrm>
        </p:spPr>
        <p:txBody>
          <a:bodyPr>
            <a:noAutofit/>
          </a:bodyPr>
          <a:lstStyle/>
          <a:p>
            <a:r>
              <a:rPr lang="ru-RU" sz="21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ИНФОРМАЦИЯ  О  НАПРАВЛЕНИИ  БЮДЖЕТНЫХ  СРЕДСТВ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/>
            </a:r>
            <a:b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на проведение ремонтов в образовательных учреждениях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Ханкайского района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за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2020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737137"/>
              </p:ext>
            </p:extLst>
          </p:nvPr>
        </p:nvGraphicFramePr>
        <p:xfrm>
          <a:off x="35495" y="1124751"/>
          <a:ext cx="9001001" cy="53935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46632"/>
                <a:gridCol w="1459430"/>
                <a:gridCol w="1484700"/>
                <a:gridCol w="3410239"/>
              </a:tblGrid>
              <a:tr h="209988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300" b="1" i="1" u="none" strike="noStrike" dirty="0" smtClean="0">
                          <a:solidFill>
                            <a:srgbClr val="3399FF"/>
                          </a:solidFill>
                          <a:effectLst/>
                        </a:rPr>
                        <a:t> (руб.)</a:t>
                      </a:r>
                      <a:endParaRPr lang="ru-RU" sz="1300" b="1" i="1" u="none" strike="noStrike" dirty="0">
                        <a:solidFill>
                          <a:srgbClr val="3399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9" marR="7639" marT="763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1" u="none" strike="noStrike" spc="600" dirty="0">
                          <a:solidFill>
                            <a:srgbClr val="CC0099"/>
                          </a:solidFill>
                          <a:effectLst/>
                        </a:rPr>
                        <a:t>Учреждение</a:t>
                      </a:r>
                      <a:endParaRPr lang="ru-RU" sz="1300" b="1" i="1" u="none" strike="noStrike" spc="6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9" marR="7639" marT="7639" marB="0" anchor="ctr">
                    <a:pattFill prst="pct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44000" algn="ctr" fontAlgn="b">
                        <a:spcBef>
                          <a:spcPts val="0"/>
                        </a:spcBef>
                      </a:pPr>
                      <a:r>
                        <a:rPr lang="ru-RU" sz="1300" b="1" i="1" u="none" strike="noStrike" dirty="0" smtClean="0">
                          <a:solidFill>
                            <a:srgbClr val="CC0099"/>
                          </a:solidFill>
                          <a:effectLst/>
                        </a:rPr>
                        <a:t>Предусмотрено</a:t>
                      </a:r>
                    </a:p>
                    <a:p>
                      <a:pPr marL="144000" algn="ctr" fontAlgn="b">
                        <a:spcBef>
                          <a:spcPts val="0"/>
                        </a:spcBef>
                      </a:pPr>
                      <a:r>
                        <a:rPr lang="ru-RU" sz="1300" b="1" i="1" u="none" strike="noStrike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ru-RU" sz="13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в </a:t>
                      </a:r>
                      <a:r>
                        <a:rPr lang="ru-RU" sz="1300" b="1" i="1" u="none" strike="noStrike" dirty="0" smtClean="0">
                          <a:solidFill>
                            <a:srgbClr val="CC0099"/>
                          </a:solidFill>
                          <a:effectLst/>
                        </a:rPr>
                        <a:t>бюджете</a:t>
                      </a:r>
                      <a:endParaRPr lang="ru-RU" sz="13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9" marR="7639" marT="7639" marB="0" anchor="ctr">
                    <a:pattFill prst="pct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1" u="none" strike="noStrike" dirty="0" smtClean="0">
                          <a:solidFill>
                            <a:srgbClr val="CC0099"/>
                          </a:solidFill>
                          <a:effectLst/>
                        </a:rPr>
                        <a:t>Исполнено,</a:t>
                      </a:r>
                    </a:p>
                    <a:p>
                      <a:pPr algn="ctr" fontAlgn="b"/>
                      <a:r>
                        <a:rPr lang="ru-RU" sz="1300" b="1" i="1" u="none" strike="noStrike" dirty="0" smtClean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9" marR="7639" marT="7639" marB="0" anchor="ctr">
                    <a:pattFill prst="pct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1" u="none" strike="noStrike" spc="300" dirty="0">
                          <a:solidFill>
                            <a:srgbClr val="CC0099"/>
                          </a:solidFill>
                          <a:effectLst/>
                        </a:rPr>
                        <a:t>Наименование объекта</a:t>
                      </a:r>
                      <a:endParaRPr lang="ru-RU" sz="1300" b="1" i="1" u="none" strike="noStrike" spc="3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9" marR="7639" marT="7639" marB="0" anchor="ctr">
                    <a:pattFill prst="pct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87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с.Троицкое</a:t>
                      </a: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14 863,00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14 863,00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19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Мельгуновка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180 605,00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180 605,00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системы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вентиляции, установка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пандуса, ремонт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крыльца, стройматериалы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20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Комиссарово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стройматериалы, установка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входной двери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К-Рыболов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207 713,00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207 713,00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моек,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водопровода, канализации, приобретение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линолеума, ремонт отопления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установка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дверей, стройматериалы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10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Вл-Петровка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172 131,00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172 131,00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стройматериалы, монтаж системы вентиляции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№ 9 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К-Рыболов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324 058,00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324 058,00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теплосчетчика, стройматериалы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Ильинка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489 174,00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489 174,00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теплосчетчика, стройматериалы, ремонт кабинетов, изготовление дверей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ремонт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водопровода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ДЮСШ</a:t>
                      </a: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102 296,00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102 296,00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стройматериалы, ремонт спортзала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ЦДО</a:t>
                      </a: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200 215,00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200 215,00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установка двери, стройматериалы, линолеум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ремонт 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отопления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</a:t>
                      </a: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899 832,00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899 832,00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проектно-сметная документация на строительство детского сада</a:t>
                      </a:r>
                    </a:p>
                  </a:txBody>
                  <a:tcPr marL="9525" marR="9525" marT="9525" marB="0" anchor="ctr"/>
                </a:tc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местному бюджету</a:t>
                      </a: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6 240 734,00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6 240 734,00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955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spc="300" dirty="0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краевого бюджета</a:t>
                      </a:r>
                    </a:p>
                  </a:txBody>
                  <a:tcPr marL="36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ДЮСШ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6 929 314,38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6 929 314,38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спортзала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2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субсидии из краевого бюджета</a:t>
                      </a: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6 929 314,38</a:t>
                      </a:r>
                      <a:endParaRPr lang="ru-RU" sz="1400" b="1" i="0" u="none" strike="noStrike" dirty="0"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6 929 314,38</a:t>
                      </a:r>
                      <a:endParaRPr lang="ru-RU" sz="1400" b="1" i="0" u="none" strike="noStrike" dirty="0"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6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spc="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затрат</a:t>
                      </a: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13 170 048,38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13 170 048,38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none" spc="300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ПОКАЗАТЕЛИ </a:t>
            </a:r>
            <a:r>
              <a:rPr lang="ru-RU" sz="2300" b="1" cap="none" spc="30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РАСХОДОВ  БЮДЖЕТА   </a:t>
            </a:r>
            <a:r>
              <a:rPr lang="ru-RU" sz="2300" b="1" cap="none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</a:t>
            </a:r>
            <a:r>
              <a:rPr lang="ru-RU" sz="2300" b="1" cap="none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ХАНКАЙСКОГО </a:t>
            </a:r>
            <a:r>
              <a:rPr lang="ru-RU" sz="2300" b="1" cap="none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 ЗА  2020  ГОД</a:t>
            </a:r>
            <a:br>
              <a:rPr lang="ru-RU" sz="2300" b="1" cap="none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300" b="1" cap="none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ПО  МУНИЦИПАЛЬНЫМ  </a:t>
            </a:r>
            <a:r>
              <a:rPr lang="ru-RU" sz="2300" b="1" cap="none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439823"/>
              </p:ext>
            </p:extLst>
          </p:nvPr>
        </p:nvGraphicFramePr>
        <p:xfrm>
          <a:off x="35497" y="1196751"/>
          <a:ext cx="9108502" cy="536344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769438"/>
                <a:gridCol w="1033559"/>
                <a:gridCol w="1248747"/>
                <a:gridCol w="1101835"/>
                <a:gridCol w="954923"/>
              </a:tblGrid>
              <a:tr h="256164">
                <a:tc gridSpan="5"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>
                          <a:solidFill>
                            <a:srgbClr val="D60093"/>
                          </a:solidFill>
                          <a:effectLst/>
                        </a:rPr>
                        <a:t> </a:t>
                      </a:r>
                      <a:r>
                        <a:rPr lang="ru-RU" sz="1400" i="1" u="none" strike="noStrike" dirty="0" smtClean="0">
                          <a:solidFill>
                            <a:srgbClr val="D60093"/>
                          </a:solidFill>
                          <a:effectLst/>
                        </a:rPr>
                        <a:t>(тыс.руб</a:t>
                      </a:r>
                      <a:r>
                        <a:rPr lang="ru-RU" sz="1400" i="1" u="none" strike="noStrike" dirty="0">
                          <a:solidFill>
                            <a:srgbClr val="D60093"/>
                          </a:solidFill>
                          <a:effectLst/>
                        </a:rPr>
                        <a:t>.)</a:t>
                      </a:r>
                      <a:endParaRPr lang="ru-RU" sz="1400" b="1" i="1" u="none" strike="noStrike" dirty="0">
                        <a:solidFill>
                          <a:srgbClr val="D60093"/>
                        </a:solidFill>
                        <a:effectLst/>
                        <a:latin typeface="Times New Roman"/>
                      </a:endParaRPr>
                    </a:p>
                  </a:txBody>
                  <a:tcPr marL="7387" marR="7387" marT="73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spc="3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 </a:t>
                      </a:r>
                      <a:r>
                        <a:rPr lang="ru-RU" sz="1300" i="1" u="none" strike="noStrike" spc="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300" b="1" i="1" u="none" strike="noStrike" spc="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Цел. ст.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300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2020 года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2020 год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445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 "Развитие образования в Ханкайском муниципальном районе"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495 196,291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485 771,328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9525" marR="180000" marT="9525" marB="0" anchor="ctr"/>
                </a:tc>
              </a:tr>
              <a:tr h="3956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и туризма в Ханкайском муниципальном районе»" на 2020-2024 годы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0200000000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24 536,981</a:t>
                      </a:r>
                    </a:p>
                  </a:txBody>
                  <a:tcPr marL="9525" marR="144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24 536,981</a:t>
                      </a:r>
                    </a:p>
                  </a:txBody>
                  <a:tcPr marL="9525" marR="72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180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56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Ханкайского муниципального района"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464,696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464,696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180000" marT="9525" marB="0" anchor="ctr"/>
                </a:tc>
              </a:tr>
              <a:tr h="3956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 и спорта в Ханкайском муниципальном районе"  на 2020-2024 годы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0400000000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13 677,832</a:t>
                      </a:r>
                    </a:p>
                  </a:txBody>
                  <a:tcPr marL="9525" marR="144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13 655,501</a:t>
                      </a:r>
                    </a:p>
                  </a:txBody>
                  <a:tcPr marL="9525" marR="72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180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56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в Ханкайском муниципальном районе"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18 155,680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17 092,477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180000" marT="9525" marB="0" anchor="ctr"/>
                </a:tc>
              </a:tr>
              <a:tr h="3956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систем жилищно-коммунальной инфраструктуры в Ханкайском муниципальном районе" на 2020-2024 годы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0700000000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72 221,881</a:t>
                      </a:r>
                    </a:p>
                  </a:txBody>
                  <a:tcPr marL="9525" marR="144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70 788,575</a:t>
                      </a:r>
                    </a:p>
                  </a:txBody>
                  <a:tcPr marL="9525" marR="72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9525" marR="180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8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"Доступная среда в Ханкайском муниципальном районе"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188,250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188,250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180000" marT="9525" marB="0" anchor="ctr"/>
                </a:tc>
              </a:tr>
              <a:tr h="377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информационного общества в Ханкайском муниципальном районе" на 2020-2024 годы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1100000000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4 236,708</a:t>
                      </a:r>
                    </a:p>
                  </a:txBody>
                  <a:tcPr marL="9525" marR="144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4 178,136</a:t>
                      </a:r>
                    </a:p>
                  </a:txBody>
                  <a:tcPr marL="9525" marR="72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99%</a:t>
                      </a:r>
                    </a:p>
                  </a:txBody>
                  <a:tcPr marL="9525" marR="180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29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0648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1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С Н О В Н Ы Е     Н А Л О Г О П Л А Т Е Л Ь Щ И К И</a:t>
            </a:r>
            <a:endParaRPr lang="ru-RU" sz="1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610933"/>
              </p:ext>
            </p:extLst>
          </p:nvPr>
        </p:nvGraphicFramePr>
        <p:xfrm>
          <a:off x="0" y="324503"/>
          <a:ext cx="9144000" cy="6694932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361990"/>
                <a:gridCol w="4993631"/>
                <a:gridCol w="2240715"/>
                <a:gridCol w="1547664"/>
              </a:tblGrid>
              <a:tr h="301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solidFill>
                            <a:srgbClr val="7030A0"/>
                          </a:solidFill>
                          <a:effectLst/>
                        </a:rPr>
                        <a:t>№</a:t>
                      </a:r>
                      <a:endParaRPr lang="ru-RU" sz="900" i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70" marR="33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spc="300" dirty="0">
                          <a:solidFill>
                            <a:srgbClr val="7030A0"/>
                          </a:solidFill>
                          <a:effectLst/>
                        </a:rPr>
                        <a:t>Налогоплательщики</a:t>
                      </a:r>
                      <a:endParaRPr lang="ru-RU" sz="900" i="1" spc="3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70" marR="33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7030A0"/>
                          </a:solidFill>
                          <a:effectLst/>
                        </a:rPr>
                        <a:t>Сумма платежей в бюджет </a:t>
                      </a:r>
                      <a:r>
                        <a:rPr lang="ru-RU" sz="900" i="1" dirty="0" smtClean="0">
                          <a:solidFill>
                            <a:srgbClr val="7030A0"/>
                          </a:solidFill>
                          <a:effectLst/>
                        </a:rPr>
                        <a:t>района (тыс.руб</a:t>
                      </a:r>
                      <a:r>
                        <a:rPr lang="ru-RU" sz="900" i="1" dirty="0">
                          <a:solidFill>
                            <a:srgbClr val="7030A0"/>
                          </a:solidFill>
                          <a:effectLst/>
                        </a:rPr>
                        <a:t>.)</a:t>
                      </a:r>
                      <a:endParaRPr lang="ru-RU" sz="900" i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70" marR="33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7030A0"/>
                          </a:solidFill>
                          <a:effectLst/>
                        </a:rPr>
                        <a:t>Удельный </a:t>
                      </a:r>
                      <a:r>
                        <a:rPr lang="ru-RU" sz="900" i="1" dirty="0" smtClean="0">
                          <a:solidFill>
                            <a:srgbClr val="7030A0"/>
                          </a:solidFill>
                          <a:effectLst/>
                        </a:rPr>
                        <a:t>вес  %</a:t>
                      </a:r>
                      <a:endParaRPr lang="ru-RU" sz="900" i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70" marR="3367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Войсковые части и ОВД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94 175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Бюджетные учреждения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36 315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Филиалы: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8 314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Филиал «Михайловский» КГУП «Примтеплоэнерго»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5 652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АО «Примавтодор»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2 662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КГБ ПОУ «УАПК»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476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АО «ДРСК»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4 513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ГКУ ПК по пожарной безопастности, ГОЧС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(КГКУ 42 ПЧ)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1 649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Сельхозтоваропроизводители, в т.ч: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32 503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«Прим Агро»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3 791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«Грин-Агро Приморье»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1 056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ООО «ХАПК» Грин Агро»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13 180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«Агро Дэсун Ханка»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346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ООО «Росток»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491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«Зеленое поле»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2 880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«Приморье»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219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«Восток»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4 850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«Сатурн»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 56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«Сатурн-2»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483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СП «Рисовод»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  47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«АПК «Альянс»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6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5 053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«Солнечный город»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ООО «Ольга»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СПСК «Даяна»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Индивидуальные предприниматели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12 820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Т О Г О: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267 790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none" spc="300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ПОКАЗАТЕЛИ </a:t>
            </a:r>
            <a:r>
              <a:rPr lang="ru-RU" sz="2300" b="1" cap="none" spc="30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РАСХОДОВ  БЮДЖЕТА   </a:t>
            </a:r>
            <a:r>
              <a:rPr lang="ru-RU" sz="2300" b="1" cap="none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</a:t>
            </a:r>
            <a:r>
              <a:rPr lang="ru-RU" sz="2300" b="1" cap="none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ХАНКАЙСКОГО </a:t>
            </a:r>
            <a:r>
              <a:rPr lang="ru-RU" sz="2300" b="1" cap="none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 ЗА  2020  ГОД</a:t>
            </a:r>
            <a:br>
              <a:rPr lang="ru-RU" sz="2300" b="1" cap="none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300" b="1" cap="none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ПО  МУНИЦИПАЛЬНЫМ  </a:t>
            </a:r>
            <a:r>
              <a:rPr lang="ru-RU" sz="2300" b="1" cap="none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229776"/>
              </p:ext>
            </p:extLst>
          </p:nvPr>
        </p:nvGraphicFramePr>
        <p:xfrm>
          <a:off x="-1" y="1196751"/>
          <a:ext cx="9108505" cy="543682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841167"/>
                <a:gridCol w="961831"/>
                <a:gridCol w="1248748"/>
                <a:gridCol w="1101835"/>
                <a:gridCol w="954924"/>
              </a:tblGrid>
              <a:tr h="254280">
                <a:tc gridSpan="5"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>
                          <a:solidFill>
                            <a:srgbClr val="D60093"/>
                          </a:solidFill>
                          <a:effectLst/>
                        </a:rPr>
                        <a:t> </a:t>
                      </a:r>
                      <a:r>
                        <a:rPr lang="ru-RU" sz="1400" i="1" u="none" strike="noStrike" dirty="0" smtClean="0">
                          <a:solidFill>
                            <a:srgbClr val="D60093"/>
                          </a:solidFill>
                          <a:effectLst/>
                        </a:rPr>
                        <a:t>(тыс.руб</a:t>
                      </a:r>
                      <a:r>
                        <a:rPr lang="ru-RU" sz="1400" i="1" u="none" strike="noStrike" dirty="0">
                          <a:solidFill>
                            <a:srgbClr val="D60093"/>
                          </a:solidFill>
                          <a:effectLst/>
                        </a:rPr>
                        <a:t>.)</a:t>
                      </a:r>
                      <a:endParaRPr lang="ru-RU" sz="1400" b="1" i="1" u="none" strike="noStrike" dirty="0">
                        <a:solidFill>
                          <a:srgbClr val="D60093"/>
                        </a:solidFill>
                        <a:effectLst/>
                        <a:latin typeface="Times New Roman"/>
                      </a:endParaRPr>
                    </a:p>
                  </a:txBody>
                  <a:tcPr marL="7387" marR="7387" marT="73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spc="3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 </a:t>
                      </a:r>
                      <a:r>
                        <a:rPr lang="ru-RU" sz="1300" i="1" u="none" strike="noStrike" spc="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300" b="1" i="1" u="none" strike="noStrike" spc="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Цел. ст.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300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2020 года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2020 год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7" marR="7387" marT="7387" marB="0" anchor="ctr">
                    <a:pattFill prst="pct5">
                      <a:fgClr>
                        <a:schemeClr val="tx1"/>
                      </a:fgClr>
                      <a:bgClr>
                        <a:schemeClr val="accent1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644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дорожного хозяйства и повышение безопасности дорожного движения в Ханкайском муниципальном районе"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23 061,905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21 469,402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93 %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/>
                </a:tc>
              </a:tr>
              <a:tr h="856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и противодействие распространению наркотиков на территории Ханкайского муниципального района" на 2020-2024 годы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1300000000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44,920</a:t>
                      </a:r>
                    </a:p>
                  </a:txBody>
                  <a:tcPr marL="9525" marR="144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44,920</a:t>
                      </a:r>
                    </a:p>
                  </a:txBody>
                  <a:tcPr marL="9525" marR="108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100 %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4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градостроительной и землеустроительной деятельности на территории Ханкайского муниципального района"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1 213,000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1 178,466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97 %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/>
                </a:tc>
              </a:tr>
              <a:tr h="644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в Ханкайском муниципальном районе" на 2020-2024 годы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1500000000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12 853,491</a:t>
                      </a:r>
                    </a:p>
                  </a:txBody>
                  <a:tcPr marL="9525" marR="144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12 623,132</a:t>
                      </a:r>
                    </a:p>
                  </a:txBody>
                  <a:tcPr marL="9525" marR="108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98 %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"Долгосрочное финансовое планирование и совершенствавание межбюджетных отношений в Ханкайском муниципальном районе"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28 423,552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28 283,666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100 %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/>
                </a:tc>
              </a:tr>
              <a:tr h="644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 в Ханкайском муниципальном районе" на 2020-2024 годы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1700000000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50,000</a:t>
                      </a:r>
                    </a:p>
                  </a:txBody>
                  <a:tcPr marL="9525" marR="144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50,000</a:t>
                      </a:r>
                    </a:p>
                  </a:txBody>
                  <a:tcPr marL="9525" marR="108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100 %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4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pc="3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r>
                        <a:rPr lang="ru-RU" sz="1600" b="1" i="0" u="none" strike="noStrike" spc="300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 РАСХОДОВ</a:t>
                      </a:r>
                      <a:r>
                        <a:rPr lang="ru-RU" sz="1600" b="1" i="0" u="none" strike="noStrike" spc="3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ru-RU" sz="1600" b="1" i="0" u="none" strike="noStrike" spc="30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694 325,186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680 325,530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98 5 %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4400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РАСХОДОВ БЮДЖЕТА</a:t>
            </a:r>
            <a:b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межбюджетным трансфертам бюджетам сельских поселений, входящих в состав Ханкайского района</a:t>
            </a:r>
            <a:b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2020 год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149308"/>
              </p:ext>
            </p:extLst>
          </p:nvPr>
        </p:nvGraphicFramePr>
        <p:xfrm>
          <a:off x="107504" y="1844823"/>
          <a:ext cx="8928992" cy="468442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800200"/>
                <a:gridCol w="1224136"/>
                <a:gridCol w="1080120"/>
                <a:gridCol w="1008112"/>
                <a:gridCol w="1296144"/>
                <a:gridCol w="72008"/>
                <a:gridCol w="1296144"/>
                <a:gridCol w="1152128"/>
              </a:tblGrid>
              <a:tr h="327446">
                <a:tc gridSpan="8"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solidFill>
                            <a:srgbClr val="9900CC"/>
                          </a:solidFill>
                        </a:rPr>
                        <a:t>(тыс.руб.)</a:t>
                      </a:r>
                      <a:endParaRPr lang="ru-RU" sz="1200" b="1" i="1" dirty="0">
                        <a:solidFill>
                          <a:srgbClr val="9900CC"/>
                        </a:solidFill>
                      </a:endParaRPr>
                    </a:p>
                  </a:txBody>
                  <a:tcPr marL="6444" marR="6444" marT="644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600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</a:t>
                      </a:r>
                    </a:p>
                    <a:p>
                      <a:pPr algn="ctr" fontAlgn="ctr"/>
                      <a:r>
                        <a:rPr lang="ru-RU" sz="1600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поселения</a:t>
                      </a:r>
                      <a:endParaRPr lang="ru-RU" sz="1600" b="0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600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lang="ru-RU" sz="1600" i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выравнивание бюджетной обеспеченности</a:t>
                      </a:r>
                    </a:p>
                  </a:txBody>
                  <a:tcPr marL="6444" marR="6444" marT="6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</a:p>
                    <a:p>
                      <a:pPr algn="ctr" fontAlgn="ctr"/>
                      <a:endParaRPr lang="ru-RU" sz="1600" b="0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4" marR="6444" marT="6444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strike="noStrike" spc="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 fontAlgn="ctr"/>
                      <a:endParaRPr lang="ru-RU" sz="1600" b="1" i="1" u="none" strike="noStrike" spc="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444" marR="6444" marT="644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1" u="none" strike="noStrike" dirty="0"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1" u="none" strike="noStrike" dirty="0"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1" u="none" strike="noStrike" dirty="0"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44" marR="6444" marT="64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444" marR="6444" marT="644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1" u="none" strike="noStrike" dirty="0"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</a:tr>
              <a:tr h="443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Ильинское 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3 457,650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3 457,650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1 406,873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1 397,729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4 864,523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4 855,379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/>
                </a:tc>
              </a:tr>
              <a:tr h="545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К-Рыболовское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14 819,262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14 819,262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5 814,556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5 699,403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20 633,818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20 518,665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/>
                </a:tc>
              </a:tr>
              <a:tr h="480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Новокачалинское</a:t>
                      </a:r>
                      <a:endParaRPr lang="ru-RU" sz="16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1 736,400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1 736,400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1 188,811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1 173,222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2 925,211</a:t>
                      </a:r>
                      <a:endParaRPr lang="ru-RU" sz="1600" b="0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2 909,622</a:t>
                      </a:r>
                      <a:endParaRPr lang="ru-RU" sz="1600" b="0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8000" marT="9525" marB="0" anchor="ctr"/>
                </a:tc>
              </a:tr>
              <a:tr h="316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spc="600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spc="600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4" marR="6444" marT="6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20 013,312</a:t>
                      </a:r>
                      <a:endParaRPr lang="ru-RU" sz="1600" b="1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20 013,312</a:t>
                      </a:r>
                      <a:endParaRPr lang="ru-RU" sz="1600" b="1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8 410,240</a:t>
                      </a:r>
                      <a:endParaRPr lang="ru-RU" sz="1600" b="1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8 270,354</a:t>
                      </a:r>
                      <a:endParaRPr lang="ru-RU" sz="1600" b="1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Times New Roman"/>
                        </a:rPr>
                        <a:t>28 423,552</a:t>
                      </a:r>
                      <a:endParaRPr lang="ru-RU" sz="1600" b="1" i="0" u="none" strike="noStrike" dirty="0">
                        <a:solidFill>
                          <a:srgbClr val="CC00C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6600FF"/>
                          </a:solidFill>
                          <a:effectLst/>
                          <a:latin typeface="Times New Roman"/>
                        </a:rPr>
                        <a:t>28,283,666</a:t>
                      </a:r>
                      <a:endParaRPr lang="ru-RU" sz="1600" b="1" i="0" u="none" strike="noStrike" dirty="0">
                        <a:solidFill>
                          <a:srgbClr val="66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</a:t>
            </a:r>
            <a:endParaRPr lang="ru-RU" sz="4000" spc="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1206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сохранить сбалансированность и устойчивость бюджетной системы района,   не допущено образование  просроченной кредиторской задолженности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своевременность исполнения расходных обязательств не только по оплате труда и ком. услугам, но и средства на капитальный ремонт учреждений в сумме 6,2  млн. руб. и 24.2 млн.руб. объекты ЖКХ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носит программный характер (85 % расходов направлен в рамках муниципальных программ)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имеет социальную направленность (70 % расходы на образование, физическую культуру и спорт, социальную политику и культуру)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 в полном объеме Указ Президента № 597 от 07.05.2012 «О мерах по реализации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-дарственной социальной политики» по повышению среднемесячной заработной платы в 2019 году:</a:t>
            </a:r>
            <a:endParaRPr lang="ru-RU" sz="15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Оказана финансовая поддержка бюджетам сельских поселений на сумму 9 892,216  руб. за счёт средств районного бюджета для обеспечения их сбалансированности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18 391,450 руб. за счёт краевого бюджета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64253"/>
              </p:ext>
            </p:extLst>
          </p:nvPr>
        </p:nvGraphicFramePr>
        <p:xfrm>
          <a:off x="251520" y="3284983"/>
          <a:ext cx="8640959" cy="21203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9706"/>
                <a:gridCol w="4698846"/>
                <a:gridCol w="1944216"/>
                <a:gridCol w="1728191"/>
              </a:tblGrid>
              <a:tr h="455551">
                <a:tc>
                  <a:txBody>
                    <a:bodyPr/>
                    <a:lstStyle/>
                    <a:p>
                      <a:pPr algn="ctr"/>
                      <a:endParaRPr lang="ru-RU" sz="1300" b="1" i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pattFill prst="divot">
                      <a:fgClr>
                        <a:schemeClr val="accent2">
                          <a:lumMod val="60000"/>
                          <a:lumOff val="40000"/>
                        </a:schemeClr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pattFill prst="divot">
                      <a:fgClr>
                        <a:schemeClr val="accent2">
                          <a:lumMod val="60000"/>
                          <a:lumOff val="40000"/>
                        </a:schemeClr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rgbClr val="008000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300" b="1" i="1" dirty="0" smtClean="0">
                          <a:solidFill>
                            <a:srgbClr val="008000"/>
                          </a:solidFill>
                        </a:rPr>
                        <a:t>по «дорожной карте»</a:t>
                      </a:r>
                      <a:endParaRPr lang="ru-RU" sz="1300" b="1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pattFill prst="divot">
                      <a:fgClr>
                        <a:schemeClr val="accent2">
                          <a:lumMod val="60000"/>
                          <a:lumOff val="40000"/>
                        </a:schemeClr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rgbClr val="008000"/>
                          </a:solidFill>
                        </a:rPr>
                        <a:t>Факт. </a:t>
                      </a:r>
                      <a:r>
                        <a:rPr lang="ru-RU" sz="1300" b="1" i="1" dirty="0" err="1" smtClean="0">
                          <a:solidFill>
                            <a:srgbClr val="008000"/>
                          </a:solidFill>
                        </a:rPr>
                        <a:t>среднемес</a:t>
                      </a:r>
                      <a:r>
                        <a:rPr lang="ru-RU" sz="1300" b="1" i="1" dirty="0" smtClean="0">
                          <a:solidFill>
                            <a:srgbClr val="00800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300" b="1" i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1300" b="1" i="1" dirty="0" err="1" smtClean="0">
                          <a:solidFill>
                            <a:srgbClr val="008000"/>
                          </a:solidFill>
                        </a:rPr>
                        <a:t>зар</a:t>
                      </a:r>
                      <a:r>
                        <a:rPr lang="ru-RU" sz="1300" b="1" i="1" dirty="0" smtClean="0">
                          <a:solidFill>
                            <a:srgbClr val="008000"/>
                          </a:solidFill>
                        </a:rPr>
                        <a:t>. плата</a:t>
                      </a:r>
                      <a:endParaRPr lang="ru-RU" sz="1300" b="1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pattFill prst="divot">
                      <a:fgClr>
                        <a:schemeClr val="accent2">
                          <a:lumMod val="60000"/>
                          <a:lumOff val="40000"/>
                        </a:schemeClr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587032"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i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Пед</a:t>
                      </a:r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работники образовательных учреждений общего образования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41 349,30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46 477,63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48550"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i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Пед</a:t>
                      </a:r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работники дошкольных образовательных  учреждений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38 762,00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38 548,27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i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Пед</a:t>
                      </a:r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работники дополнительного образования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41 349,30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40 995,01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48550"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Работники учреждений культуры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41 349,30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41 960,43</a:t>
                      </a:r>
                      <a:endParaRPr lang="ru-RU" sz="13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15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92"/>
            <a:ext cx="9144000" cy="4176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Т  Ч  Е  Т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 ИСПОЛНЕНИИ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МЕСТНОГО БЮДЖЕТА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2020 ГОД</a:t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986088" y="404813"/>
            <a:ext cx="44656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0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развевающийся флаг Росси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"/>
            <a:ext cx="1979712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91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spc="3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ПОСТУПЛЕНИЙ</a:t>
            </a:r>
            <a:r>
              <a:rPr lang="ru-RU" sz="2700" b="1" cap="none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бюджет Ханкайского муниципального района</a:t>
            </a:r>
            <a:br>
              <a:rPr lang="ru-RU" sz="31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2020 год</a:t>
            </a:r>
            <a:r>
              <a:rPr lang="ru-RU" sz="31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360647"/>
              </p:ext>
            </p:extLst>
          </p:nvPr>
        </p:nvGraphicFramePr>
        <p:xfrm>
          <a:off x="0" y="1404000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495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276224"/>
            <a:ext cx="8712968" cy="83099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b="1" i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РЕЗЕРВЫ ХАНКАЙСКОГО МУНИЦИПАЛЬНОГО ОКРУГА  НА 01 ЯНВАРЯ 2021 ГОДА</a:t>
            </a:r>
          </a:p>
        </p:txBody>
      </p:sp>
      <p:sp>
        <p:nvSpPr>
          <p:cNvPr id="5125" name="Line 14"/>
          <p:cNvSpPr>
            <a:spLocks noChangeShapeType="1"/>
          </p:cNvSpPr>
          <p:nvPr/>
        </p:nvSpPr>
        <p:spPr bwMode="auto">
          <a:xfrm>
            <a:off x="674688" y="6429375"/>
            <a:ext cx="81010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6093" y="3262086"/>
            <a:ext cx="2463949" cy="13446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Резервы МО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26 570,30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3918" y="2569791"/>
            <a:ext cx="2448272" cy="1273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 и пониженные налоговые ставки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3 052 тыс. 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3" y="3962742"/>
            <a:ext cx="2448271" cy="1223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аренде земли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2 196,5 тыс. рублей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34113" y="3192499"/>
            <a:ext cx="2730375" cy="1402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аренде имущества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4 538,8 тыс. рублей, в т.ч.: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имущества – 7,9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найм жилья     – 4 530,9</a:t>
            </a:r>
            <a:endParaRPr lang="ru-RU" sz="1400" dirty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721869" y="3334088"/>
            <a:ext cx="560387" cy="37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627785" y="4177279"/>
            <a:ext cx="638348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5691662" y="3652466"/>
            <a:ext cx="560388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96272" y="1524508"/>
            <a:ext cx="2419350" cy="1273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Недоимка местных бюджетов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16 783,0 тыс.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46359" y="2797683"/>
            <a:ext cx="409575" cy="450850"/>
          </a:xfrm>
          <a:prstGeom prst="downArrow">
            <a:avLst>
              <a:gd name="adj1" fmla="val 50000"/>
              <a:gd name="adj2" fmla="val 4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7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926808"/>
              </p:ext>
            </p:extLst>
          </p:nvPr>
        </p:nvGraphicFramePr>
        <p:xfrm>
          <a:off x="35496" y="1246956"/>
          <a:ext cx="9073007" cy="549973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55043"/>
                <a:gridCol w="508089"/>
                <a:gridCol w="653257"/>
                <a:gridCol w="871009"/>
                <a:gridCol w="1016177"/>
                <a:gridCol w="943593"/>
                <a:gridCol w="725839"/>
              </a:tblGrid>
              <a:tr h="178479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</a:t>
                      </a:r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1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4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  испол-нения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3622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Финансовое управление Администрации Ханкайского муниципального района Приморского края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36 561,920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36 093,095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98,72%</a:t>
                      </a:r>
                    </a:p>
                  </a:txBody>
                  <a:tcPr marL="9525" marR="72000" marT="9525" marB="0" anchor="ctr"/>
                </a:tc>
              </a:tr>
              <a:tr h="185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8 138,368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7 809,429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95,96%</a:t>
                      </a:r>
                    </a:p>
                  </a:txBody>
                  <a:tcPr marL="9525" marR="72000" marT="9525" marB="0" anchor="ctr"/>
                </a:tc>
              </a:tr>
              <a:tr h="538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 самоуправления Ханкайского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7 653,116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7 380,963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96,44%</a:t>
                      </a:r>
                    </a:p>
                  </a:txBody>
                  <a:tcPr marL="9525" marR="72000" marT="9525" marB="0" anchor="ctr"/>
                </a:tc>
              </a:tr>
              <a:tr h="384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информационного общества в Ханкайском муниципальном районе" на 2020-2024 </a:t>
                      </a:r>
                      <a:r>
                        <a:rPr lang="ru-RU" sz="12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ru-RU" sz="12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1" u="none" strike="noStrike">
                          <a:effectLst/>
                          <a:latin typeface="Times New Roman"/>
                        </a:rPr>
                        <a:t>485,252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1" u="none" strike="noStrike">
                          <a:effectLst/>
                          <a:latin typeface="Times New Roman"/>
                        </a:rPr>
                        <a:t>428,466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88,30%</a:t>
                      </a:r>
                    </a:p>
                  </a:txBody>
                  <a:tcPr marL="9525" marR="72000" marT="9525" marB="0" anchor="ctr"/>
                </a:tc>
              </a:tr>
              <a:tr h="538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28 423,552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28 283,666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99,51%</a:t>
                      </a:r>
                    </a:p>
                  </a:txBody>
                  <a:tcPr marL="9525" marR="72000" marT="9525" marB="0" anchor="ctr"/>
                </a:tc>
              </a:tr>
              <a:tr h="538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20 013,312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20 013,312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72000" marT="9525" marB="0" anchor="ctr"/>
                </a:tc>
              </a:tr>
              <a:tr h="3622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за счет средств бюджета Ханкайского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1695680010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1 621,862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1 621,862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72000" marT="9525" marB="0" anchor="ctr"/>
                </a:tc>
              </a:tr>
              <a:tr h="8923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муниципальных районов Приморского края 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1695693110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18 391,450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18 391,450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72000" marT="9525" marB="0" anchor="ctr"/>
                </a:tc>
              </a:tr>
              <a:tr h="538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 на обеспечение сбалансированости бюджетов поселений за счет средств бюджета Ханкайского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1695680110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8 410,240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8 270,354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98,34%</a:t>
                      </a: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554094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280725"/>
              </p:ext>
            </p:extLst>
          </p:nvPr>
        </p:nvGraphicFramePr>
        <p:xfrm>
          <a:off x="35493" y="1107850"/>
          <a:ext cx="9073010" cy="563351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756012"/>
                <a:gridCol w="365848"/>
                <a:gridCol w="512186"/>
                <a:gridCol w="878033"/>
                <a:gridCol w="1097542"/>
                <a:gridCol w="804864"/>
                <a:gridCol w="658525"/>
              </a:tblGrid>
              <a:tr h="181358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300" b="1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3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  испол-нения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17" marR="9317" marT="9317" marB="0" anchor="b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400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Администрация Ханкайского муниципального района Приморского края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310 051,303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273 112,606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1" i="0" u="none" strike="noStrike" dirty="0">
                          <a:effectLst/>
                          <a:latin typeface="Times New Roman"/>
                        </a:rPr>
                        <a:t>88,09%</a:t>
                      </a:r>
                    </a:p>
                  </a:txBody>
                  <a:tcPr marL="9525" marR="36000" marT="9525" marB="0"/>
                </a:tc>
              </a:tr>
              <a:tr h="205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108 953,023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89 911,833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82,52%</a:t>
                      </a:r>
                    </a:p>
                  </a:txBody>
                  <a:tcPr marL="9525" marR="36000" marT="9525" marB="0"/>
                </a:tc>
              </a:tr>
              <a:tr h="2353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Ханкайского  муниципального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2 578,913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2 578,913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/>
                </a:tc>
              </a:tr>
              <a:tr h="595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15 570,240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15 545,110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effectLst/>
                          <a:latin typeface="Times New Roman"/>
                        </a:rPr>
                        <a:t>99,84%</a:t>
                      </a:r>
                    </a:p>
                  </a:txBody>
                  <a:tcPr marL="9525" marR="36000" marT="9525" marB="0"/>
                </a:tc>
              </a:tr>
              <a:tr h="9859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для финансового обеспечения переданных исполнительно-распорядительным органам муниципальных образований Приморского края государственных полномочий по составлению (изменению) списков кандидатов  в присяжные заседатели федеральных судов общей юрисдикции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9919951200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21,463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effectLst/>
                          <a:latin typeface="Times New Roman"/>
                        </a:rPr>
                        <a:t>4,474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20,85%</a:t>
                      </a:r>
                    </a:p>
                  </a:txBody>
                  <a:tcPr marL="9525" marR="36000" marT="9525" marB="0"/>
                </a:tc>
              </a:tr>
              <a:tr h="400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763,776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760,859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99,62%</a:t>
                      </a:r>
                    </a:p>
                  </a:txBody>
                  <a:tcPr marL="9525" marR="36000" marT="9525" marB="0"/>
                </a:tc>
              </a:tr>
              <a:tr h="205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17 218,110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effectLst/>
                          <a:latin typeface="Times New Roman"/>
                        </a:rPr>
                        <a:t>0,00%</a:t>
                      </a:r>
                    </a:p>
                  </a:txBody>
                  <a:tcPr marL="9525" marR="36000" marT="9525" marB="0"/>
                </a:tc>
              </a:tr>
              <a:tr h="205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72 800,520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71 022,477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effectLst/>
                          <a:latin typeface="Times New Roman"/>
                        </a:rPr>
                        <a:t>97,56%</a:t>
                      </a:r>
                    </a:p>
                  </a:txBody>
                  <a:tcPr marL="9525" marR="36000" marT="9525" marB="0"/>
                </a:tc>
              </a:tr>
              <a:tr h="400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в  Ханкайском муниципальном районе"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0600000000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18 155,680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17 092,476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94,14%</a:t>
                      </a:r>
                    </a:p>
                  </a:txBody>
                  <a:tcPr marL="9525" marR="36000" marT="9525" marB="0"/>
                </a:tc>
              </a:tr>
              <a:tr h="400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мероприятие: "Совершенствование деятельности муниципальной службы в Ханкайском муниципальном районе"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0696100000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127,300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effectLst/>
                          <a:latin typeface="Times New Roman"/>
                        </a:rPr>
                        <a:t>127,300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/>
                </a:tc>
              </a:tr>
              <a:tr h="400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обеспечение деятельности (оказание услуг, выполнение работ) муниципальных учреждений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0696470010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16 528,380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15 534,176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93,98%</a:t>
                      </a:r>
                    </a:p>
                  </a:txBody>
                  <a:tcPr marL="9525" marR="36000" marT="9525" marB="0"/>
                </a:tc>
              </a:tr>
              <a:tr h="400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0" i="0" u="none" strike="noStrike">
                          <a:effectLst/>
                          <a:latin typeface="Times New Roman"/>
                        </a:rPr>
                        <a:t>Расходы на приобретение имущества для нужд Администрации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0696570300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1 500,000</a:t>
                      </a:r>
                    </a:p>
                  </a:txBody>
                  <a:tcPr marL="9525" marR="108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1 431,000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50" b="0" i="0" u="none" strike="noStrike" dirty="0">
                          <a:effectLst/>
                          <a:latin typeface="Times New Roman"/>
                        </a:rPr>
                        <a:t>95,40%</a:t>
                      </a:r>
                    </a:p>
                  </a:txBody>
                  <a:tcPr marL="9525" marR="36000" marT="9525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980728"/>
          </a:xfrm>
        </p:spPr>
        <p:txBody>
          <a:bodyPr>
            <a:noAutofit/>
          </a:bodyPr>
          <a:lstStyle/>
          <a:p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8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897069"/>
              </p:ext>
            </p:extLst>
          </p:nvPr>
        </p:nvGraphicFramePr>
        <p:xfrm>
          <a:off x="35495" y="1124741"/>
          <a:ext cx="9108504" cy="56048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701160"/>
                <a:gridCol w="367279"/>
                <a:gridCol w="440734"/>
                <a:gridCol w="808013"/>
                <a:gridCol w="1101835"/>
                <a:gridCol w="808013"/>
                <a:gridCol w="881470"/>
              </a:tblGrid>
              <a:tr h="186133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2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9473" marR="9473" marT="947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3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473" marR="9473" marT="9473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473" marR="9473" marT="9473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3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473" marR="9473" marT="9473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473" marR="9473" marT="9473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3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3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исполнения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473" marR="9473" marT="9473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3513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благоприятных условий для социальной интеграции инвалидов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0898120200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188,250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188,250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144000" marT="9525" marB="0"/>
                </a:tc>
              </a:tr>
              <a:tr h="3513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информационно- техническому сопровождению коммуникационного оборудования и программных продуктов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1196212070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1 210,886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1 209,100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99,85%</a:t>
                      </a:r>
                    </a:p>
                  </a:txBody>
                  <a:tcPr marL="9525" marR="144000" marT="9525" marB="0"/>
                </a:tc>
              </a:tr>
              <a:tr h="3513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Информационное освещение  деятельности органов местного самоуправления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1196212080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40,570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40,570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144000" marT="9525" marB="0"/>
                </a:tc>
              </a:tr>
              <a:tr h="522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и обслуживание муниципальной  казны, оценка недвижимости, признание прав и регулирование отношений по муниципальной 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1596360010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11 256,953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11 116,251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98,75%</a:t>
                      </a:r>
                    </a:p>
                  </a:txBody>
                  <a:tcPr marL="9525" marR="144000" marT="9525" marB="0"/>
                </a:tc>
              </a:tr>
              <a:tr h="3513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 самоуправления Ханкайского муниципального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9909910030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21 748,018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21 488,674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98,81%</a:t>
                      </a:r>
                    </a:p>
                  </a:txBody>
                  <a:tcPr marL="9525" marR="144000" marT="9525" marB="0"/>
                </a:tc>
              </a:tr>
              <a:tr h="363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Мероприятия, проводимые Администрацией Ханкайского муниципального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9909970100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178,000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173,762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97,62%</a:t>
                      </a:r>
                    </a:p>
                  </a:txBody>
                  <a:tcPr marL="9525" marR="144000" marT="9525" marB="0"/>
                </a:tc>
              </a:tr>
              <a:tr h="369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направленные на возмещение материального ущерба и судебных издержек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9909990100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8 545,287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8 545,287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144000" marT="9525" marB="0"/>
                </a:tc>
              </a:tr>
              <a:tr h="189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Финансовое обеспечение переданных полномочий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9910000000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11 466,03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11 157,27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97,31%</a:t>
                      </a:r>
                    </a:p>
                  </a:txBody>
                  <a:tcPr marL="9525" marR="144000" marT="9525" marB="0"/>
                </a:tc>
              </a:tr>
              <a:tr h="693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Иной межбюджетный трансферт на осуществление выплат стимулирующего характера за особые условия труда и дополнительную нагрузку работникам органов записи актов гражданского состояния Приморского края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9919958790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124,992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124,992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144000" marT="9525" marB="0"/>
                </a:tc>
              </a:tr>
              <a:tr h="522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осуществление полномочий Российской Федерации по государственной регистрации актов гражданского состояния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9919959300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2 400,990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2 400,990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144000" marT="9525" marB="0"/>
                </a:tc>
              </a:tr>
              <a:tr h="507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на осуществление полномочий по государственной регистрации актов гражданского состояния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991995930F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342,042</a:t>
                      </a:r>
                    </a:p>
                  </a:txBody>
                  <a:tcPr marL="9525" marR="180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342,042</a:t>
                      </a:r>
                    </a:p>
                  </a:txBody>
                  <a:tcPr marL="9525" marR="7200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144000" marT="9525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7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9851"/>
              </p:ext>
            </p:extLst>
          </p:nvPr>
        </p:nvGraphicFramePr>
        <p:xfrm>
          <a:off x="35497" y="967529"/>
          <a:ext cx="9073009" cy="57738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05734"/>
                <a:gridCol w="430364"/>
                <a:gridCol w="502092"/>
                <a:gridCol w="860729"/>
                <a:gridCol w="1004183"/>
                <a:gridCol w="860729"/>
                <a:gridCol w="609178"/>
              </a:tblGrid>
              <a:tr h="191068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CC0099"/>
                          </a:solidFill>
                          <a:effectLst/>
                        </a:rPr>
                        <a:t>(тыс. руб.)</a:t>
                      </a:r>
                      <a:endParaRPr lang="ru-RU" sz="1100" b="1" i="1" u="none" strike="noStrike" dirty="0">
                        <a:solidFill>
                          <a:srgbClr val="CC0099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spc="3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b="0" i="1" u="none" strike="noStrike" spc="3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solidFill>
                            <a:schemeClr val="tx1"/>
                          </a:solidFill>
                          <a:effectLst/>
                        </a:rPr>
                        <a:t>Вед.</a:t>
                      </a:r>
                      <a:endParaRPr lang="ru-RU" sz="12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solidFill>
                            <a:schemeClr val="tx1"/>
                          </a:solidFill>
                          <a:effectLst/>
                        </a:rPr>
                        <a:t>Разд.</a:t>
                      </a:r>
                      <a:endParaRPr lang="ru-RU" sz="12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Цел.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статья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бюджет 2020 года</a:t>
                      </a:r>
                      <a:endParaRPr lang="ru-RU" sz="12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 за 2020 год</a:t>
                      </a:r>
                    </a:p>
                  </a:txBody>
                  <a:tcPr marL="9525" marR="9525" marT="95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2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2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5" marR="8425" marT="8425" marB="0" anchor="ctr">
                    <a:pattFill prst="divot">
                      <a:fgClr>
                        <a:schemeClr val="bg2"/>
                      </a:fgClr>
                      <a:bgClr>
                        <a:srgbClr val="92D050"/>
                      </a:bgClr>
                    </a:pattFill>
                  </a:tcPr>
                </a:tc>
              </a:tr>
              <a:tr h="74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Субвенции бюджетам муниципальных образований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ПК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осуществление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государственных полномочий по созданию и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обеспечению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деятельности комиссий по делам несовершеннолетних и защите их прав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9919993010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1 181,384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1 159,435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98,14%</a:t>
                      </a:r>
                    </a:p>
                  </a:txBody>
                  <a:tcPr marL="9525" marR="36000" marT="9525" marB="0" anchor="ctr"/>
                </a:tc>
              </a:tr>
              <a:tr h="605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Субвенции бюджетам муниципальных образований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ПК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осуществление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отдельных государственных полномочий по созданию административных комиссий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9919993030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765,954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765,954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605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Субвенции бюджетам муниципальных образований Приморского края на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осуществление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отдельных государственных полномочий по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государственному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управлению охраной труда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9919993100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774,981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672,549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86,78%</a:t>
                      </a:r>
                    </a:p>
                  </a:txBody>
                  <a:tcPr marL="9525" marR="36000" marT="9525" marB="0" anchor="ctr"/>
                </a:tc>
              </a:tr>
              <a:tr h="407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на реализацию государственных полномочий органов опеки и попечительства в отношении несовершеннолетних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9919993160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1 819,318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1 696,708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93,26%</a:t>
                      </a:r>
                    </a:p>
                  </a:txBody>
                  <a:tcPr marL="9525" marR="36000" marT="9525" marB="0" anchor="ctr"/>
                </a:tc>
              </a:tr>
              <a:tr h="804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 бюджетам муниципальных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образований ПК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оказание содействия в подготовке проведения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общероссийского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голосования, а также в информировании граждан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 такой подготовке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9919994020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2 691,416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2 691,416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  <a:tr h="605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99199М0820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721,831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660,055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91,44%</a:t>
                      </a:r>
                    </a:p>
                  </a:txBody>
                  <a:tcPr marL="9525" marR="36000" marT="9525" marB="0" anchor="ctr"/>
                </a:tc>
              </a:tr>
              <a:tr h="1201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поддержку мер по обеспечению сбалансированности бюджетов на реализацию мероприятий, связанные с обеспечением санитарно-эпидемиологической безопасностью при подготовке к проведению общероссийского голосования по вопросу одобрения изменений в Конституцию РФ, за счет средств резервного фонда Правительства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991W958530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643,126</a:t>
                      </a:r>
                    </a:p>
                  </a:txBody>
                  <a:tcPr marL="9525" marR="144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643,126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9525" marR="36000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 А С Х О Д Ы</a:t>
            </a:r>
            <a:b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ведомственной  структуре  расходов  бюджета  Ханкайского муниципального  района  за 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58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0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1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2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3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4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5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1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3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6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7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8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9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5776</Words>
  <Application>Microsoft Office PowerPoint</Application>
  <PresentationFormat>Экран (4:3)</PresentationFormat>
  <Paragraphs>1837</Paragraphs>
  <Slides>33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1_Волна</vt:lpstr>
      <vt:lpstr>1_Городская</vt:lpstr>
      <vt:lpstr>1_Тема Office</vt:lpstr>
      <vt:lpstr>1_Urban Pop</vt:lpstr>
      <vt:lpstr>3_Твердый переплет</vt:lpstr>
      <vt:lpstr>2_Urban Pop</vt:lpstr>
      <vt:lpstr>Urban Pop</vt:lpstr>
      <vt:lpstr>Паркет</vt:lpstr>
      <vt:lpstr>NewsPrint</vt:lpstr>
      <vt:lpstr>Волна</vt:lpstr>
      <vt:lpstr>Тема Office</vt:lpstr>
      <vt:lpstr>  О Т  Ч  Е  Т ОБ ИСПОЛНЕНИИ МЕСТНОГО БЮДЖЕТА ЗА 2020 ГОД                         </vt:lpstr>
      <vt:lpstr>        ПОКАЗАТЕЛИ ДОХОДОВ БЮДЖЕТА  Ханкайского  муниципального  района за 2020 год </vt:lpstr>
      <vt:lpstr>     О С Н О В Н Ы Е     Н А Л О Г О П Л А Т Е Л Ь Щ И К И</vt:lpstr>
      <vt:lpstr> СТРУКТУРА ПОСТУПЛЕНИЙ  доходов в бюджет Ханкайского муниципального района  за 2020 год </vt:lpstr>
      <vt:lpstr>Презентация PowerPoint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Р А С Х О Д Ы в ведомственной  структуре  расходов  бюджета  Ханкайского муниципального  района  за  2020  год</vt:lpstr>
      <vt:lpstr>ОБЪЕКТ ВЫПОЛНЕННЫЙ ЗА СЧЕТ ГРАНТА В ЦЕЛЯХ ПОДДЕРЖКИ ПРОЕКТОВ ИНИЦИИРУЕМЫХ ЖИТЕЛЯМИ  МУНИЦИПАЛЬНОГО ОБРАЗОВАНИЯ</vt:lpstr>
      <vt:lpstr>ОБЪЕКТ ВЫПОЛНЕННЫЙ ЗА СЧЕТ ГРАНТА В ЦЕЛЯХ ПОДДЕРЖКИ ПРОЕКТОВ ИНИЦИИРУЕМЫХ ЖИТЕЛЯМИ  МУНИЦИПАЛЬНОГО ОБРАЗОВАНИЯ</vt:lpstr>
      <vt:lpstr>ЛЕСТНИЦА К ОЗЕРУ ХАНКА  ПО ИТОГАМ КОНКУРСА ПРОЕКТОВ ИНИЦИИРУЕМЫХ ЖИТЕЛЯМИ МУНИЦИПАЛЬНОГО ОБРАЗОВАНИЯ</vt:lpstr>
      <vt:lpstr>ИСПОЛЬЗОВАНИЕ БЮДЖЕТНЫХ АССИГНОВАНИЙ ПО РАЗДЕЛУ ЖИЛИЩНО-КОММУНАЛЬНОГО ХОЗЯЙСТВА</vt:lpstr>
      <vt:lpstr>ИСПОЛЬЗОВАНИЕ БЮДЖЕТНЫХ АССИГНОВАНИЙ ПО РАЗДЕЛУ ЖИЛИЩНО-КОММУНАЛЬНОГО ХОЗЯЙСТВА</vt:lpstr>
      <vt:lpstr>ИСПОЛЬЗОВАНИЕ БЮДЖЕТНЫХ АССИГНОВАНИЙ ПО РАЗДЕЛУ ЖИЛИЩНО-КОММУНАЛЬНОГО ХОЗЯЙСТВА</vt:lpstr>
      <vt:lpstr>ИСПОЛЬЗОВАНИЕ БЮДЖЕТНЫХ АССИГНОВАНИЙ ПО РАЗДЕЛУ ЖИЛИЩНО-КОММУНАЛЬНОГО ХОЗЯЙСТВА</vt:lpstr>
      <vt:lpstr>ИСПОЛЬЗОВАНИЕ БЮДЖЕТНЫХ АССИГНОВАНИЙ ПО РАЗДЕЛУ ЖИЛИЩНО-КОММУНАЛЬНОГО ХОЗЯЙСТВА</vt:lpstr>
      <vt:lpstr>СТРУКТУРА РАСХОДОВ БЮДЖЕТА ЗА 2020 ГОД</vt:lpstr>
      <vt:lpstr>ИНФОРМАЦИЯ  О  НАПРАВЛЕНИИ  БЮДЖЕТНЫХ  СРЕДСТВ  на проведение ремонтов в образовательных учреждениях  Ханкайского района за 2020 год</vt:lpstr>
      <vt:lpstr>ИНФОРМАЦИЯ  О  НАПРАВЛЕНИИ  БЮДЖЕТНЫХ  СРЕДСТВ  на проведение ремонтов в образовательных учреждениях  Ханкайского района  за 2020 год</vt:lpstr>
      <vt:lpstr>ПОКАЗАТЕЛИ  РАСХОДОВ  БЮДЖЕТА                                            ХАНКАЙСКОГО  МУНИЦИПАЛЬНОГО РАЙОНА  ЗА  2020  ГОД   ПО  МУНИЦИПАЛЬНЫМ  ПРОГРАММАМ</vt:lpstr>
      <vt:lpstr>ПОКАЗАТЕЛИ  РАСХОДОВ  БЮДЖЕТА                                            ХАНКАЙСКОГО  МУНИЦИПАЛЬНОГО РАЙОНА  ЗА  2020  ГОД   ПО  МУНИЦИПАЛЬНЫМ  ПРОГРАММАМ</vt:lpstr>
      <vt:lpstr>ПОКАЗАТЕЛИ РАСХОДОВ БЮДЖЕТА по межбюджетным трансфертам бюджетам сельских поселений, входящих в состав Ханкайского района  на 2020 год</vt:lpstr>
      <vt:lpstr>ЗАКЛЮЧЕНИЕ</vt:lpstr>
      <vt:lpstr>  О Т  Ч  Е  Т ОБ ИСПОЛНЕНИИ МЕСТНОГО БЮДЖЕТА ЗА 2020 ГОД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Ирина Николаевна</dc:creator>
  <cp:lastModifiedBy>Аверина Евгения Владимировна</cp:lastModifiedBy>
  <cp:revision>189</cp:revision>
  <cp:lastPrinted>2021-04-13T01:35:37Z</cp:lastPrinted>
  <dcterms:created xsi:type="dcterms:W3CDTF">2019-02-22T03:59:49Z</dcterms:created>
  <dcterms:modified xsi:type="dcterms:W3CDTF">2022-04-04T06:27:08Z</dcterms:modified>
</cp:coreProperties>
</file>