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7"/>
  </p:notesMasterIdLst>
  <p:sldIdLst>
    <p:sldId id="347" r:id="rId4"/>
    <p:sldId id="349" r:id="rId5"/>
    <p:sldId id="348" r:id="rId6"/>
    <p:sldId id="263" r:id="rId7"/>
    <p:sldId id="350" r:id="rId8"/>
    <p:sldId id="286" r:id="rId9"/>
    <p:sldId id="351" r:id="rId10"/>
    <p:sldId id="352" r:id="rId11"/>
    <p:sldId id="353" r:id="rId12"/>
    <p:sldId id="354" r:id="rId13"/>
    <p:sldId id="355" r:id="rId14"/>
    <p:sldId id="356" r:id="rId15"/>
    <p:sldId id="3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3399"/>
    <a:srgbClr val="009900"/>
    <a:srgbClr val="00B415"/>
    <a:srgbClr val="9900FF"/>
    <a:srgbClr val="006600"/>
    <a:srgbClr val="FFC000"/>
    <a:srgbClr val="00B0F0"/>
    <a:srgbClr val="0091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8" d="100"/>
          <a:sy n="108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6" Type="http://schemas.openxmlformats.org/officeDocument/2006/relationships/chartUserShapes" Target="../drawings/drawing1.xml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8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ADM-DC01\Users-docs\&#1050;&#1057;&#1055;\&#1060;&#1080;&#1083;&#1072;&#1090;&#1082;&#1080;&#1085;&#1072;\&#1050;&#1057;&#1055;\&#1047;&#1072;&#1082;&#1083;&#1102;&#1095;&#1077;&#1085;&#1080;&#1103;\2022%20&#1075;&#1086;&#1076;\&#1054;&#1090;&#1095;&#1077;&#1090;%20%202022%20&#1075;\&#1075;&#1086;&#1076;\&#1075;&#1088;&#1072;&#1092;&#1080;&#1082;&#1080;%20202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-DC01\Users-docs\&#1050;&#1057;&#1055;\&#1060;&#1080;&#1083;&#1072;&#1090;&#1082;&#1080;&#1085;&#1072;\&#1050;&#1057;&#1055;\&#1047;&#1072;&#1082;&#1083;&#1102;&#1095;&#1077;&#1085;&#1080;&#1103;\2022%20&#1075;&#1086;&#1076;\&#1054;&#1090;&#1095;&#1077;&#1090;%20&#1079;&#1072;%202021\&#1084;&#1077;&#1090;&#1086;&#1076;%20&#1084;&#1072;&#1090;&#1077;&#1088;&#1080;&#1072;&#1083;\&#1075;&#1088;&#1072;&#1092;&#1080;&#1082;&#1080;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-DC01\Users-docs\&#1050;&#1057;&#1055;\&#1060;&#1080;&#1083;&#1072;&#1090;&#1082;&#1080;&#1085;&#1072;\&#1050;&#1057;&#1055;\&#1047;&#1072;&#1082;&#1083;&#1102;&#1095;&#1077;&#1085;&#1080;&#1103;\2022%20&#1075;&#1086;&#1076;\&#1054;&#1090;&#1095;&#1077;&#1090;%20%202022%20&#1075;\&#1075;&#1086;&#1076;\&#1075;&#1088;&#1072;&#1092;&#1080;&#1082;&#1080;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диаграммы!$B$1</c:f>
              <c:strCache>
                <c:ptCount val="1"/>
                <c:pt idx="0">
                  <c:v>1 квартал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диаграммы!$A$2:$A$5</c:f>
              <c:strCache>
                <c:ptCount val="4"/>
                <c:pt idx="0">
                  <c:v>доходы 2021</c:v>
                </c:pt>
                <c:pt idx="1">
                  <c:v>расходы 2021</c:v>
                </c:pt>
                <c:pt idx="2">
                  <c:v>доходы 2022</c:v>
                </c:pt>
                <c:pt idx="3">
                  <c:v>расходы 2022</c:v>
                </c:pt>
              </c:strCache>
            </c:strRef>
          </c:cat>
          <c:val>
            <c:numRef>
              <c:f>диаграммы!$B$2:$B$5</c:f>
              <c:numCache>
                <c:formatCode>0.0</c:formatCode>
                <c:ptCount val="4"/>
                <c:pt idx="0">
                  <c:v>14.504486586763257</c:v>
                </c:pt>
                <c:pt idx="1">
                  <c:v>17.242535252935248</c:v>
                </c:pt>
                <c:pt idx="2">
                  <c:v>22.706628278126392</c:v>
                </c:pt>
                <c:pt idx="3">
                  <c:v>20.037946009161452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2-4F5A-B5C0-3C66FD8DC19F}"/>
            </c:ext>
          </c:extLst>
        </c:ser>
        <c:ser>
          <c:idx val="1"/>
          <c:order val="1"/>
          <c:tx>
            <c:strRef>
              <c:f>диаграммы!$C$1</c:f>
              <c:strCache>
                <c:ptCount val="1"/>
                <c:pt idx="0">
                  <c:v>2 квартал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диаграммы!$A$2:$A$5</c:f>
              <c:strCache>
                <c:ptCount val="4"/>
                <c:pt idx="0">
                  <c:v>доходы 2021</c:v>
                </c:pt>
                <c:pt idx="1">
                  <c:v>расходы 2021</c:v>
                </c:pt>
                <c:pt idx="2">
                  <c:v>доходы 2022</c:v>
                </c:pt>
                <c:pt idx="3">
                  <c:v>расходы 2022</c:v>
                </c:pt>
              </c:strCache>
            </c:strRef>
          </c:cat>
          <c:val>
            <c:numRef>
              <c:f>диаграммы!$C$2:$C$5</c:f>
              <c:numCache>
                <c:formatCode>0.0</c:formatCode>
                <c:ptCount val="4"/>
                <c:pt idx="0">
                  <c:v>31.846706733132716</c:v>
                </c:pt>
                <c:pt idx="1">
                  <c:v>30.414364062851838</c:v>
                </c:pt>
                <c:pt idx="2">
                  <c:v>25.490172108829189</c:v>
                </c:pt>
                <c:pt idx="3">
                  <c:v>27.843493654807215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E2-4F5A-B5C0-3C66FD8DC19F}"/>
            </c:ext>
          </c:extLst>
        </c:ser>
        <c:ser>
          <c:idx val="2"/>
          <c:order val="2"/>
          <c:tx>
            <c:strRef>
              <c:f>диаграммы!$D$1</c:f>
              <c:strCache>
                <c:ptCount val="1"/>
                <c:pt idx="0">
                  <c:v>3 квартал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диаграммы!$A$2:$A$5</c:f>
              <c:strCache>
                <c:ptCount val="4"/>
                <c:pt idx="0">
                  <c:v>доходы 2021</c:v>
                </c:pt>
                <c:pt idx="1">
                  <c:v>расходы 2021</c:v>
                </c:pt>
                <c:pt idx="2">
                  <c:v>доходы 2022</c:v>
                </c:pt>
                <c:pt idx="3">
                  <c:v>расходы 2022</c:v>
                </c:pt>
              </c:strCache>
            </c:strRef>
          </c:cat>
          <c:val>
            <c:numRef>
              <c:f>диаграммы!$D$2:$D$5</c:f>
              <c:numCache>
                <c:formatCode>0.0</c:formatCode>
                <c:ptCount val="4"/>
                <c:pt idx="0">
                  <c:v>23.857557341861899</c:v>
                </c:pt>
                <c:pt idx="1">
                  <c:v>24.212830307576734</c:v>
                </c:pt>
                <c:pt idx="2">
                  <c:v>24.26252986176107</c:v>
                </c:pt>
                <c:pt idx="3">
                  <c:v>22.71564957468328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E2-4F5A-B5C0-3C66FD8DC19F}"/>
            </c:ext>
          </c:extLst>
        </c:ser>
        <c:ser>
          <c:idx val="3"/>
          <c:order val="3"/>
          <c:tx>
            <c:strRef>
              <c:f>диаграммы!$E$1</c:f>
              <c:strCache>
                <c:ptCount val="1"/>
                <c:pt idx="0">
                  <c:v>4 квартал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диаграммы!$A$2:$A$5</c:f>
              <c:strCache>
                <c:ptCount val="4"/>
                <c:pt idx="0">
                  <c:v>доходы 2021</c:v>
                </c:pt>
                <c:pt idx="1">
                  <c:v>расходы 2021</c:v>
                </c:pt>
                <c:pt idx="2">
                  <c:v>доходы 2022</c:v>
                </c:pt>
                <c:pt idx="3">
                  <c:v>расходы 2022</c:v>
                </c:pt>
              </c:strCache>
            </c:strRef>
          </c:cat>
          <c:val>
            <c:numRef>
              <c:f>диаграммы!$E$2:$E$5</c:f>
              <c:numCache>
                <c:formatCode>0.0</c:formatCode>
                <c:ptCount val="4"/>
                <c:pt idx="0">
                  <c:v>29.791249338242121</c:v>
                </c:pt>
                <c:pt idx="1">
                  <c:v>28.130270376636179</c:v>
                </c:pt>
                <c:pt idx="2">
                  <c:v>27.540669751283346</c:v>
                </c:pt>
                <c:pt idx="3">
                  <c:v>29.40291076134805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E2-4F5A-B5C0-3C66FD8DC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17056"/>
        <c:axId val="131118592"/>
      </c:barChart>
      <c:catAx>
        <c:axId val="131117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1118592"/>
        <c:crosses val="autoZero"/>
        <c:auto val="1"/>
        <c:lblAlgn val="ctr"/>
        <c:lblOffset val="100"/>
        <c:noMultiLvlLbl val="0"/>
      </c:catAx>
      <c:valAx>
        <c:axId val="1311185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1117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912899317508742E-2"/>
          <c:w val="1"/>
          <c:h val="0.7416712775767893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>
      <a:blip xmlns:r="http://schemas.openxmlformats.org/officeDocument/2006/relationships" r:embed="rId4"/>
      <a:tile tx="0" ty="0" sx="100000" sy="100000" flip="none" algn="tl"/>
    </a:blipFill>
    <a:ln>
      <a:noFill/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  <c:userShapes r:id="rId6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945692997787601"/>
          <c:w val="0.96244131455399062"/>
          <c:h val="0.712392001779839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786-4206-92D8-37DEBA5615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786-4206-92D8-37DEBA5615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786-4206-92D8-37DEBA5615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786-4206-92D8-37DEBA5615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786-4206-92D8-37DEBA5615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786-4206-92D8-37DEBA561581}"/>
              </c:ext>
            </c:extLst>
          </c:dPt>
          <c:dLbls>
            <c:dLbl>
              <c:idx val="0"/>
              <c:layout>
                <c:manualLayout>
                  <c:x val="-0.26291079812206575"/>
                  <c:y val="3.59449497434057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6-4206-92D8-37DEBA561581}"/>
                </c:ext>
              </c:extLst>
            </c:dLbl>
            <c:dLbl>
              <c:idx val="1"/>
              <c:layout>
                <c:manualLayout>
                  <c:x val="4.0973111395646605E-2"/>
                  <c:y val="-8.357071710425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79129321382841"/>
                      <c:h val="0.134581543256465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86-4206-92D8-37DEBA561581}"/>
                </c:ext>
              </c:extLst>
            </c:dLbl>
            <c:dLbl>
              <c:idx val="2"/>
              <c:layout>
                <c:manualLayout>
                  <c:x val="-0.14511310285958173"/>
                  <c:y val="-6.73967807688858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86-4206-92D8-37DEBA561581}"/>
                </c:ext>
              </c:extLst>
            </c:dLbl>
            <c:dLbl>
              <c:idx val="3"/>
              <c:layout>
                <c:manualLayout>
                  <c:x val="0.1075544174135722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86-4206-92D8-37DEBA561581}"/>
                </c:ext>
              </c:extLst>
            </c:dLbl>
            <c:dLbl>
              <c:idx val="4"/>
              <c:layout>
                <c:manualLayout>
                  <c:x val="-0.18779342723004694"/>
                  <c:y val="-2.8836181670078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86-4206-92D8-37DEBA56158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786-4206-92D8-37DEBA5615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Лист5!$B$3:$B$7</c:f>
              <c:strCache>
                <c:ptCount val="5"/>
                <c:pt idx="0">
                  <c:v>«Спорт – норма жизни»</c:v>
                </c:pt>
                <c:pt idx="1">
                  <c:v>«Современная школа»  </c:v>
                </c:pt>
                <c:pt idx="2">
                  <c:v>«Формирование комфортной городской среды»</c:v>
                </c:pt>
                <c:pt idx="3">
                  <c:v>Федеральный проект "Чистая вода"</c:v>
                </c:pt>
                <c:pt idx="4">
                  <c:v>Прочие муниципальные программы</c:v>
                </c:pt>
              </c:strCache>
            </c:strRef>
          </c:cat>
          <c:val>
            <c:numRef>
              <c:f>Лист5!$D$3:$D$7</c:f>
              <c:numCache>
                <c:formatCode>#,##0.00</c:formatCode>
                <c:ptCount val="5"/>
                <c:pt idx="0">
                  <c:v>196490.13</c:v>
                </c:pt>
                <c:pt idx="1">
                  <c:v>626956.52</c:v>
                </c:pt>
                <c:pt idx="2">
                  <c:v>6616389.0599999996</c:v>
                </c:pt>
                <c:pt idx="3">
                  <c:v>25409980.280000001</c:v>
                </c:pt>
                <c:pt idx="4">
                  <c:v>854584873.10000002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786-4206-92D8-37DEBA56158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'диаграммы 2'!$N$2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'диаграммы 2'!$M$3:$M$5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'диаграммы 2'!$N$3:$N$5</c:f>
              <c:numCache>
                <c:formatCode>0.0</c:formatCode>
                <c:ptCount val="3"/>
                <c:pt idx="0">
                  <c:v>36.346405057379506</c:v>
                </c:pt>
                <c:pt idx="1">
                  <c:v>5.9694112040936345</c:v>
                </c:pt>
                <c:pt idx="2">
                  <c:v>57.684183738526862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A-42FA-9A8A-324FD364356C}"/>
            </c:ext>
          </c:extLst>
        </c:ser>
        <c:ser>
          <c:idx val="1"/>
          <c:order val="1"/>
          <c:tx>
            <c:strRef>
              <c:f>'диаграммы 2'!$O$2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'диаграммы 2'!$M$3:$M$5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'диаграммы 2'!$O$3:$O$5</c:f>
              <c:numCache>
                <c:formatCode>0.0</c:formatCode>
                <c:ptCount val="3"/>
                <c:pt idx="0">
                  <c:v>31.81894918852251</c:v>
                </c:pt>
                <c:pt idx="1">
                  <c:v>3.2890425666292624</c:v>
                </c:pt>
                <c:pt idx="2">
                  <c:v>64.892008244848228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A-42FA-9A8A-324FD364356C}"/>
            </c:ext>
          </c:extLst>
        </c:ser>
        <c:ser>
          <c:idx val="2"/>
          <c:order val="2"/>
          <c:tx>
            <c:strRef>
              <c:f>'диаграммы 2'!$P$2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'диаграммы 2'!$M$3:$M$5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'диаграммы 2'!$P$3:$P$5</c:f>
              <c:numCache>
                <c:formatCode>General</c:formatCode>
                <c:ptCount val="3"/>
                <c:pt idx="0">
                  <c:v>32.1</c:v>
                </c:pt>
                <c:pt idx="1">
                  <c:v>2.4900000000000002</c:v>
                </c:pt>
                <c:pt idx="2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BA-42FA-9A8A-324FD364356C}"/>
            </c:ext>
          </c:extLst>
        </c:ser>
        <c:ser>
          <c:idx val="3"/>
          <c:order val="3"/>
          <c:tx>
            <c:strRef>
              <c:f>'диаграммы 2'!$Q$2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'диаграммы 2'!$M$3:$M$5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'диаграммы 2'!$Q$3:$Q$5</c:f>
              <c:numCache>
                <c:formatCode>General</c:formatCode>
                <c:ptCount val="3"/>
                <c:pt idx="0">
                  <c:v>38.14</c:v>
                </c:pt>
                <c:pt idx="1">
                  <c:v>2.72</c:v>
                </c:pt>
                <c:pt idx="2">
                  <c:v>59.13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BA-42FA-9A8A-324FD3643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57376"/>
        <c:axId val="131163264"/>
      </c:barChart>
      <c:catAx>
        <c:axId val="13115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163264"/>
        <c:crosses val="autoZero"/>
        <c:auto val="1"/>
        <c:lblAlgn val="ctr"/>
        <c:lblOffset val="100"/>
        <c:noMultiLvlLbl val="0"/>
      </c:catAx>
      <c:valAx>
        <c:axId val="1311632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1157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701-4903-83F4-7291BB6062D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701-4903-83F4-7291BB6062D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701-4903-83F4-7291BB6062D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701-4903-83F4-7291BB6062D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6701-4903-83F4-7291BB6062D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6701-4903-83F4-7291BB6062D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6701-4903-83F4-7291BB6062D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6701-4903-83F4-7291BB6062D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6701-4903-83F4-7291BB6062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'диаграммы 2'!$A$3:$A$11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имущество ФЛ</c:v>
                </c:pt>
                <c:pt idx="2">
                  <c:v>Акцизы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 Налог, взимаемый в связи с применением упрощенной системы налогообложения</c:v>
                </c:pt>
                <c:pt idx="6">
                  <c:v>земельный налог</c:v>
                </c:pt>
                <c:pt idx="7">
                  <c:v>Налог, взимаемый в связи с применением патентной системы налогообложения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'диаграммы 2'!$C$3:$C$11</c:f>
              <c:numCache>
                <c:formatCode>#,##0.00</c:formatCode>
                <c:ptCount val="9"/>
                <c:pt idx="0">
                  <c:v>324915106.16000003</c:v>
                </c:pt>
                <c:pt idx="1">
                  <c:v>3747224.72</c:v>
                </c:pt>
                <c:pt idx="2">
                  <c:v>13882063.57</c:v>
                </c:pt>
                <c:pt idx="3">
                  <c:v>79469.31</c:v>
                </c:pt>
                <c:pt idx="4">
                  <c:v>1450853.76</c:v>
                </c:pt>
                <c:pt idx="5">
                  <c:v>26433621.690000001</c:v>
                </c:pt>
                <c:pt idx="6">
                  <c:v>11945591.880000001</c:v>
                </c:pt>
                <c:pt idx="7">
                  <c:v>4930996.5599999996</c:v>
                </c:pt>
                <c:pt idx="8">
                  <c:v>2958097.1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701-4903-83F4-7291BB606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54015176810667"/>
          <c:y val="7.8465744891476341E-2"/>
          <c:w val="0.31940980073066844"/>
          <c:h val="0.89506589312713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09366131031743E-2"/>
          <c:y val="2.1058045895114865E-2"/>
          <c:w val="0.48208130039319352"/>
          <c:h val="0.9213880117605414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456497045944065"/>
          <c:y val="6.831345800500814E-2"/>
          <c:w val="0.30462428210137565"/>
          <c:h val="0.927241846902485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09366131031743E-2"/>
          <c:y val="2.1058045895114865E-2"/>
          <c:w val="0.48208130039319352"/>
          <c:h val="0.92138801176054141"/>
        </c:manualLayout>
      </c:layout>
      <c:pieChart>
        <c:varyColors val="1"/>
        <c:ser>
          <c:idx val="0"/>
          <c:order val="0"/>
          <c:explosion val="35"/>
          <c:dPt>
            <c:idx val="0"/>
            <c:bubble3D val="0"/>
            <c:explosion val="22"/>
            <c:extLst>
              <c:ext xmlns:c16="http://schemas.microsoft.com/office/drawing/2014/chart" uri="{C3380CC4-5D6E-409C-BE32-E72D297353CC}">
                <c16:uniqueId val="{00000001-D131-48A1-BB93-A6ECB02302B8}"/>
              </c:ext>
            </c:extLst>
          </c:dPt>
          <c:dPt>
            <c:idx val="2"/>
            <c:bubble3D val="0"/>
            <c:explosion val="9"/>
            <c:extLst>
              <c:ext xmlns:c16="http://schemas.microsoft.com/office/drawing/2014/chart" uri="{C3380CC4-5D6E-409C-BE32-E72D297353CC}">
                <c16:uniqueId val="{00000003-D131-48A1-BB93-A6ECB02302B8}"/>
              </c:ext>
            </c:extLst>
          </c:dPt>
          <c:dPt>
            <c:idx val="3"/>
            <c:bubble3D val="0"/>
            <c:explosion val="17"/>
            <c:extLst>
              <c:ext xmlns:c16="http://schemas.microsoft.com/office/drawing/2014/chart" uri="{C3380CC4-5D6E-409C-BE32-E72D297353CC}">
                <c16:uniqueId val="{00000005-D131-48A1-BB93-A6ECB02302B8}"/>
              </c:ext>
            </c:extLst>
          </c:dPt>
          <c:dPt>
            <c:idx val="4"/>
            <c:bubble3D val="0"/>
            <c:explosion val="21"/>
            <c:extLst>
              <c:ext xmlns:c16="http://schemas.microsoft.com/office/drawing/2014/chart" uri="{C3380CC4-5D6E-409C-BE32-E72D297353CC}">
                <c16:uniqueId val="{00000007-D131-48A1-BB93-A6ECB02302B8}"/>
              </c:ext>
            </c:extLst>
          </c:dPt>
          <c:dPt>
            <c:idx val="5"/>
            <c:bubble3D val="0"/>
            <c:explosion val="0"/>
            <c:extLst>
              <c:ext xmlns:c16="http://schemas.microsoft.com/office/drawing/2014/chart" uri="{C3380CC4-5D6E-409C-BE32-E72D297353CC}">
                <c16:uniqueId val="{00000009-D131-48A1-BB93-A6ECB02302B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'диаграммы 2'!$A$13:$A$18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</c:v>
                </c:pt>
              </c:strCache>
            </c:strRef>
          </c:cat>
          <c:val>
            <c:numRef>
              <c:f>'диаграммы 2'!$C$13:$C$18</c:f>
              <c:numCache>
                <c:formatCode>#,##0.00</c:formatCode>
                <c:ptCount val="6"/>
                <c:pt idx="0">
                  <c:v>18034901.350000001</c:v>
                </c:pt>
                <c:pt idx="1">
                  <c:v>157004.60999999999</c:v>
                </c:pt>
                <c:pt idx="2">
                  <c:v>722639.02</c:v>
                </c:pt>
                <c:pt idx="3">
                  <c:v>7525946.9500000002</c:v>
                </c:pt>
                <c:pt idx="4">
                  <c:v>1323970.82</c:v>
                </c:pt>
                <c:pt idx="5">
                  <c:v>107158.82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31-48A1-BB93-A6ECB02302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456497045944065"/>
          <c:y val="6.831345800500814E-2"/>
          <c:w val="0.30462428210137565"/>
          <c:h val="0.927241846902485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88455759173601"/>
          <c:y val="5.0925925925925923E-2"/>
          <c:w val="0.67576913872313049"/>
          <c:h val="0.8330941965587634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налоги!$A$167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483387918042609E-2"/>
                  <c:y val="-6.618003851868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6A-4C35-B81C-C87FA1199DA5}"/>
                </c:ext>
              </c:extLst>
            </c:dLbl>
            <c:dLbl>
              <c:idx val="1"/>
              <c:layout>
                <c:manualLayout>
                  <c:x val="1.7094019650495344E-2"/>
                  <c:y val="6.618003851868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6A-4C35-B81C-C87FA1199DA5}"/>
                </c:ext>
              </c:extLst>
            </c:dLbl>
            <c:dLbl>
              <c:idx val="2"/>
              <c:layout>
                <c:manualLayout>
                  <c:x val="5.6980065501651151E-3"/>
                  <c:y val="6.228709507640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6A-4C35-B81C-C87FA1199DA5}"/>
                </c:ext>
              </c:extLst>
            </c:dLbl>
            <c:dLbl>
              <c:idx val="3"/>
              <c:layout>
                <c:manualLayout>
                  <c:x val="1.519468413377364E-2"/>
                  <c:y val="6.228709507640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6A-4C35-B81C-C87FA1199D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налоги!$B$166:$E$166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налоги!$B$167:$E$167</c:f>
              <c:numCache>
                <c:formatCode>General</c:formatCode>
                <c:ptCount val="4"/>
                <c:pt idx="0">
                  <c:v>9967000</c:v>
                </c:pt>
                <c:pt idx="1">
                  <c:v>94671980.920000002</c:v>
                </c:pt>
                <c:pt idx="2">
                  <c:v>65440180</c:v>
                </c:pt>
                <c:pt idx="3">
                  <c:v>82691168.620000005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6A-4C35-B81C-C87FA1199DA5}"/>
            </c:ext>
          </c:extLst>
        </c:ser>
        <c:ser>
          <c:idx val="1"/>
          <c:order val="1"/>
          <c:tx>
            <c:strRef>
              <c:f>налоги!$A$168</c:f>
              <c:strCache>
                <c:ptCount val="1"/>
                <c:pt idx="0">
                  <c:v>субсидии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973420668868199E-3"/>
                  <c:y val="6.228709507640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6A-4C35-B81C-C87FA1199DA5}"/>
                </c:ext>
              </c:extLst>
            </c:dLbl>
            <c:dLbl>
              <c:idx val="1"/>
              <c:layout>
                <c:manualLayout>
                  <c:x val="3.2288703784269006E-2"/>
                  <c:y val="-6.2287095076407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6A-4C35-B81C-C87FA1199DA5}"/>
                </c:ext>
              </c:extLst>
            </c:dLbl>
            <c:dLbl>
              <c:idx val="2"/>
              <c:layout>
                <c:manualLayout>
                  <c:x val="3.9886045851155807E-2"/>
                  <c:y val="-7.3966231934213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1044929155534"/>
                      <c:h val="7.47641320743901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E6A-4C35-B81C-C87FA1199DA5}"/>
                </c:ext>
              </c:extLst>
            </c:dLbl>
            <c:dLbl>
              <c:idx val="3"/>
              <c:layout>
                <c:manualLayout>
                  <c:x val="3.0389368267547279E-2"/>
                  <c:y val="-8.175181228778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6A-4C35-B81C-C87FA1199D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налоги!$B$166:$E$166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налоги!$B$168:$E$168</c:f>
              <c:numCache>
                <c:formatCode>General</c:formatCode>
                <c:ptCount val="4"/>
                <c:pt idx="0">
                  <c:v>43983864.409999996</c:v>
                </c:pt>
                <c:pt idx="1">
                  <c:v>99847778.689999998</c:v>
                </c:pt>
                <c:pt idx="2">
                  <c:v>184964527.28</c:v>
                </c:pt>
                <c:pt idx="3">
                  <c:v>105523142.67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E6A-4C35-B81C-C87FA1199DA5}"/>
            </c:ext>
          </c:extLst>
        </c:ser>
        <c:ser>
          <c:idx val="2"/>
          <c:order val="2"/>
          <c:tx>
            <c:strRef>
              <c:f>налоги!$A$169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5973420668868197E-2"/>
                  <c:y val="-7.785886884550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6A-4C35-B81C-C87FA1199DA5}"/>
                </c:ext>
              </c:extLst>
            </c:dLbl>
            <c:dLbl>
              <c:idx val="1"/>
              <c:layout>
                <c:manualLayout>
                  <c:x val="5.6980065501651148E-2"/>
                  <c:y val="-9.343064261461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6A-4C35-B81C-C87FA1199DA5}"/>
                </c:ext>
              </c:extLst>
            </c:dLbl>
            <c:dLbl>
              <c:idx val="2"/>
              <c:layout>
                <c:manualLayout>
                  <c:x val="7.5973420668868199E-3"/>
                  <c:y val="-8.9537699172335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6A-4C35-B81C-C87FA1199DA5}"/>
                </c:ext>
              </c:extLst>
            </c:dLbl>
            <c:dLbl>
              <c:idx val="3"/>
              <c:layout>
                <c:manualLayout>
                  <c:x val="0"/>
                  <c:y val="-8.95376991723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E6A-4C35-B81C-C87FA1199D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налоги!$B$166:$E$166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налоги!$B$169:$E$169</c:f>
              <c:numCache>
                <c:formatCode>General</c:formatCode>
                <c:ptCount val="4"/>
                <c:pt idx="0">
                  <c:v>320253504.08000004</c:v>
                </c:pt>
                <c:pt idx="1">
                  <c:v>360935500.88</c:v>
                </c:pt>
                <c:pt idx="2">
                  <c:v>368684864.00999999</c:v>
                </c:pt>
                <c:pt idx="3">
                  <c:v>396769229.06999999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6A-4C35-B81C-C87FA1199DA5}"/>
            </c:ext>
          </c:extLst>
        </c:ser>
        <c:ser>
          <c:idx val="3"/>
          <c:order val="3"/>
          <c:tx>
            <c:strRef>
              <c:f>налоги!$A$170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9641497775270804E-17"/>
                  <c:y val="4.671532130730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E6A-4C35-B81C-C87FA1199DA5}"/>
                </c:ext>
              </c:extLst>
            </c:dLbl>
            <c:dLbl>
              <c:idx val="2"/>
              <c:layout>
                <c:manualLayout>
                  <c:x val="2.4691361717382166E-2"/>
                  <c:y val="-9.732358605688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E6A-4C35-B81C-C87FA1199DA5}"/>
                </c:ext>
              </c:extLst>
            </c:dLbl>
            <c:dLbl>
              <c:idx val="3"/>
              <c:layout>
                <c:manualLayout>
                  <c:x val="3.7986710334434168E-2"/>
                  <c:y val="-7.007298196095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E6A-4C35-B81C-C87FA1199D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налоги!$B$166:$E$166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налоги!$B$170:$E$170</c:f>
              <c:numCache>
                <c:formatCode>General</c:formatCode>
                <c:ptCount val="4"/>
                <c:pt idx="1">
                  <c:v>9658907.3499999996</c:v>
                </c:pt>
                <c:pt idx="2">
                  <c:v>19603028.300000001</c:v>
                </c:pt>
                <c:pt idx="3">
                  <c:v>20191150.890000001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E6A-4C35-B81C-C87FA1199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605056"/>
        <c:axId val="134692864"/>
        <c:axId val="0"/>
      </c:bar3DChart>
      <c:catAx>
        <c:axId val="134605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4692864"/>
        <c:crosses val="autoZero"/>
        <c:auto val="1"/>
        <c:lblAlgn val="ctr"/>
        <c:lblOffset val="100"/>
        <c:noMultiLvlLbl val="0"/>
      </c:catAx>
      <c:valAx>
        <c:axId val="134692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60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21618822310894"/>
          <c:y val="5.9417468649752128E-2"/>
          <c:w val="0.16382566528959663"/>
          <c:h val="0.876535433070866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2326962097469"/>
          <c:y val="6.6261562132319665E-2"/>
          <c:w val="0.83588901684843153"/>
          <c:h val="0.80482487535947955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</a:gradFill>
          </c:spPr>
          <c:explosion val="25"/>
          <c:dPt>
            <c:idx val="0"/>
            <c:bubble3D val="0"/>
            <c:explosion val="15"/>
            <c:spPr/>
            <c:extLst>
              <c:ext xmlns:c16="http://schemas.microsoft.com/office/drawing/2014/chart" uri="{C3380CC4-5D6E-409C-BE32-E72D297353CC}">
                <c16:uniqueId val="{00000001-F9C4-4CA0-86F5-666CFCE3DC25}"/>
              </c:ext>
            </c:extLst>
          </c:dPt>
          <c:dPt>
            <c:idx val="1"/>
            <c:bubble3D val="0"/>
            <c:spPr/>
            <c:extLst>
              <c:ext xmlns:c16="http://schemas.microsoft.com/office/drawing/2014/chart" uri="{C3380CC4-5D6E-409C-BE32-E72D297353CC}">
                <c16:uniqueId val="{00000003-F9C4-4CA0-86F5-666CFCE3DC25}"/>
              </c:ext>
            </c:extLst>
          </c:dPt>
          <c:dPt>
            <c:idx val="2"/>
            <c:bubble3D val="0"/>
            <c:spPr/>
            <c:extLst>
              <c:ext xmlns:c16="http://schemas.microsoft.com/office/drawing/2014/chart" uri="{C3380CC4-5D6E-409C-BE32-E72D297353CC}">
                <c16:uniqueId val="{00000005-F9C4-4CA0-86F5-666CFCE3DC25}"/>
              </c:ext>
            </c:extLst>
          </c:dPt>
          <c:dPt>
            <c:idx val="3"/>
            <c:bubble3D val="0"/>
            <c:spPr/>
            <c:extLst>
              <c:ext xmlns:c16="http://schemas.microsoft.com/office/drawing/2014/chart" uri="{C3380CC4-5D6E-409C-BE32-E72D297353CC}">
                <c16:uniqueId val="{00000007-F9C4-4CA0-86F5-666CFCE3DC25}"/>
              </c:ext>
            </c:extLst>
          </c:dPt>
          <c:dPt>
            <c:idx val="4"/>
            <c:bubble3D val="0"/>
            <c:spPr/>
            <c:extLst>
              <c:ext xmlns:c16="http://schemas.microsoft.com/office/drawing/2014/chart" uri="{C3380CC4-5D6E-409C-BE32-E72D297353CC}">
                <c16:uniqueId val="{00000009-F9C4-4CA0-86F5-666CFCE3DC25}"/>
              </c:ext>
            </c:extLst>
          </c:dPt>
          <c:dLbls>
            <c:dLbl>
              <c:idx val="0"/>
              <c:layout>
                <c:manualLayout>
                  <c:x val="-6.3480223667459118E-2"/>
                  <c:y val="-2.5912028237849584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ОБЩЕГОСУДАРСТВЕННЫЕ ВОПРОСЫ</a:t>
                    </a:r>
                    <a:r>
                      <a:rPr lang="ru-RU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9C4-4CA0-86F5-666CFCE3DC25}"/>
                </c:ext>
              </c:extLst>
            </c:dLbl>
            <c:dLbl>
              <c:idx val="2"/>
              <c:layout>
                <c:manualLayout>
                  <c:x val="-3.7943544091075029E-3"/>
                  <c:y val="-8.2605122635532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C4-4CA0-86F5-666CFCE3DC25}"/>
                </c:ext>
              </c:extLst>
            </c:dLbl>
            <c:dLbl>
              <c:idx val="3"/>
              <c:layout>
                <c:manualLayout>
                  <c:x val="0.22273340714143033"/>
                  <c:y val="-0.261202238158364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C4-4CA0-86F5-666CFCE3DC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(расходы!$A$3,расходы!$A$7,расходы!$A$9,расходы!$A$15,расходы!$A$18)</c:f>
              <c:strCache>
                <c:ptCount val="5"/>
                <c:pt idx="0">
                  <c:v>ОБЩЕГОСУДАРСТВЕННЫЕ ВОПРОСЫ</c:v>
                </c:pt>
                <c:pt idx="1">
                  <c:v>ДОРОЖНОЕ ХОЗЯЙСТВО</c:v>
                </c:pt>
                <c:pt idx="2">
                  <c:v>ЖИЛИЩНО-КОММУНАЛЬНОЕ ХОЗЯЙСТВО</c:v>
                </c:pt>
                <c:pt idx="3">
                  <c:v>СОЦИАЛЬНАЯ СФЕРА</c:v>
                </c:pt>
                <c:pt idx="4">
                  <c:v>ИНЫЕ НАПРАВЛЕНИЯ</c:v>
                </c:pt>
              </c:strCache>
            </c:strRef>
          </c:cat>
          <c:val>
            <c:numRef>
              <c:f>(расходы!$F$3,расходы!$F$7,расходы!$F$9,расходы!$F$15,расходы!$F$18)</c:f>
              <c:numCache>
                <c:formatCode>#,##0.00</c:formatCode>
                <c:ptCount val="5"/>
                <c:pt idx="0">
                  <c:v>124847471.11</c:v>
                </c:pt>
                <c:pt idx="1">
                  <c:v>20668216.140000001</c:v>
                </c:pt>
                <c:pt idx="2">
                  <c:v>126652913.54000001</c:v>
                </c:pt>
                <c:pt idx="3">
                  <c:v>739374894.98000002</c:v>
                </c:pt>
                <c:pt idx="4">
                  <c:v>10841109.550000003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C4-4CA0-86F5-666CFCE3D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1138815981339"/>
          <c:y val="0"/>
          <c:w val="0.647858826674443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24643541178974E-2"/>
          <c:y val="2.157788267026298E-2"/>
          <c:w val="0.19623974368068856"/>
          <c:h val="0.24241434419483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19-46B3-959B-0BD0FA353C9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19-46B3-959B-0BD0FA353C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Лист1!$C$20:$C$21</c:f>
              <c:strCache>
                <c:ptCount val="2"/>
                <c:pt idx="0">
                  <c:v>Програмные раходы</c:v>
                </c:pt>
                <c:pt idx="1">
                  <c:v>Непрограмные расходы</c:v>
                </c:pt>
              </c:strCache>
            </c:strRef>
          </c:cat>
          <c:val>
            <c:numRef>
              <c:f>Лист1!$D$20:$D$21</c:f>
              <c:numCache>
                <c:formatCode>0.00</c:formatCode>
                <c:ptCount val="2"/>
                <c:pt idx="0" formatCode="#,##0.00">
                  <c:v>887434689.09000003</c:v>
                </c:pt>
                <c:pt idx="1">
                  <c:v>134949916.23000002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19-46B3-959B-0BD0FA353C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0.79167</cdr:x>
      <cdr:y>0.58393</cdr:y>
    </cdr:from>
    <cdr:to>
      <cdr:x>0.99968</cdr:x>
      <cdr:y>1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33C1A5EF-1D36-423A-A589-2535EE2F0A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39000" y="3292657"/>
          <a:ext cx="1902041" cy="234614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76200" y="228600"/>
            <a:ext cx="90678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Заключение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0" y="1066800"/>
            <a:ext cx="91440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на отчет Администрации Ханкайского муниципального округа Приморского края об исполнении местного бюджета Ханкайского муниципального округа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за 2022 год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4178A4-B2DA-416C-B498-1ED654A6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92103"/>
            <a:ext cx="819735" cy="10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A9BBD-853F-4CBD-A0A3-6CDA6574328B}"/>
              </a:ext>
            </a:extLst>
          </p:cNvPr>
          <p:cNvSpPr txBox="1"/>
          <p:nvPr/>
        </p:nvSpPr>
        <p:spPr>
          <a:xfrm>
            <a:off x="6934201" y="6293940"/>
            <a:ext cx="243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Monotype Corsiva" panose="03010101010201010101" pitchFamily="66" charset="0"/>
              </a:rPr>
              <a:t>Контрольно-счетная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Monotype Corsiva" panose="03010101010201010101" pitchFamily="66" charset="0"/>
              </a:rPr>
              <a:t> палата Ханкайского МО</a:t>
            </a: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F11D6-30CC-41C7-B6DD-687B7179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Доля программных и непрограммных расходов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1E69298-5451-4245-9541-4265688EB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926749"/>
              </p:ext>
            </p:extLst>
          </p:nvPr>
        </p:nvGraphicFramePr>
        <p:xfrm>
          <a:off x="457200" y="1417638"/>
          <a:ext cx="84582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B7CA05-5D80-4190-AEFB-DF1BC7CEF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013200"/>
            <a:ext cx="2133600" cy="2844800"/>
          </a:xfrm>
          <a:prstGeom prst="rect">
            <a:avLst/>
          </a:prstGeom>
          <a:ln>
            <a:noFill/>
          </a:ln>
          <a:effectLst>
            <a:outerShdw blurRad="304800" dist="50800" dir="5400000" algn="ctr" rotWithShape="0">
              <a:schemeClr val="accent1">
                <a:lumMod val="60000"/>
                <a:lumOff val="40000"/>
                <a:alpha val="0"/>
              </a:schemeClr>
            </a:outerShdw>
            <a:softEdge rad="215900"/>
          </a:effectLst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1E69298-5451-4245-9541-4265688EB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586059"/>
              </p:ext>
            </p:extLst>
          </p:nvPr>
        </p:nvGraphicFramePr>
        <p:xfrm>
          <a:off x="457200" y="12954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94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7216-EA18-4CEB-8C2C-727865D8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305798" cy="114300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Объём исполненных расходов по муниципальным программам в рамках реализации национальных проектов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7E0B708-2424-B1DC-4CD7-AE369A3CC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362478"/>
              </p:ext>
            </p:extLst>
          </p:nvPr>
        </p:nvGraphicFramePr>
        <p:xfrm>
          <a:off x="0" y="1371600"/>
          <a:ext cx="9143999" cy="5486400"/>
        </p:xfrm>
        <a:graphic>
          <a:graphicData uri="http://schemas.openxmlformats.org/drawingml/2006/table">
            <a:tbl>
              <a:tblPr firstRow="1" firstCol="1" bandRow="1">
                <a:tableStyleId>{D03447BB-5D67-496B-8E87-E561075AD55C}</a:tableStyleId>
              </a:tblPr>
              <a:tblGrid>
                <a:gridCol w="2446026">
                  <a:extLst>
                    <a:ext uri="{9D8B030D-6E8A-4147-A177-3AD203B41FA5}">
                      <a16:colId xmlns:a16="http://schemas.microsoft.com/office/drawing/2014/main" val="4289324746"/>
                    </a:ext>
                  </a:extLst>
                </a:gridCol>
                <a:gridCol w="2446026">
                  <a:extLst>
                    <a:ext uri="{9D8B030D-6E8A-4147-A177-3AD203B41FA5}">
                      <a16:colId xmlns:a16="http://schemas.microsoft.com/office/drawing/2014/main" val="3814156114"/>
                    </a:ext>
                  </a:extLst>
                </a:gridCol>
                <a:gridCol w="1801379">
                  <a:extLst>
                    <a:ext uri="{9D8B030D-6E8A-4147-A177-3AD203B41FA5}">
                      <a16:colId xmlns:a16="http://schemas.microsoft.com/office/drawing/2014/main" val="4055847616"/>
                    </a:ext>
                  </a:extLst>
                </a:gridCol>
                <a:gridCol w="1673359">
                  <a:extLst>
                    <a:ext uri="{9D8B030D-6E8A-4147-A177-3AD203B41FA5}">
                      <a16:colId xmlns:a16="http://schemas.microsoft.com/office/drawing/2014/main" val="4174265539"/>
                    </a:ext>
                  </a:extLst>
                </a:gridCol>
                <a:gridCol w="777209">
                  <a:extLst>
                    <a:ext uri="{9D8B030D-6E8A-4147-A177-3AD203B41FA5}">
                      <a16:colId xmlns:a16="http://schemas.microsoft.com/office/drawing/2014/main" val="1950524049"/>
                    </a:ext>
                  </a:extLst>
                </a:gridCol>
              </a:tblGrid>
              <a:tr h="1182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  <a:p>
                      <a:pPr indent="-68580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(рублей)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indent="-68580"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(рублей)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89273304"/>
                  </a:ext>
                </a:extLst>
              </a:tr>
              <a:tr h="78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«Демография»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«Спорт – норма жизни»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196 490,13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196 490,13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99072146"/>
                  </a:ext>
                </a:extLst>
              </a:tr>
              <a:tr h="78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«Образование»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«Современная школа»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657 000,00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626 956,52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95,43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91805558"/>
                  </a:ext>
                </a:extLst>
              </a:tr>
              <a:tr h="11829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«Жилье</a:t>
                      </a:r>
                      <a:r>
                        <a:rPr lang="en-US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среда»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комфортной городской среды»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6 967 934,40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6 616 389,06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94,95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38151439"/>
                  </a:ext>
                </a:extLst>
              </a:tr>
              <a:tr h="1182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"Чистая вода"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25 409 980,28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25 409 980,28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81839550"/>
                  </a:ext>
                </a:extLst>
              </a:tr>
              <a:tr h="37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33 231 404,81</a:t>
                      </a:r>
                      <a:endParaRPr lang="ru-RU" sz="180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32 849 815,99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98,85</a:t>
                      </a:r>
                      <a:endParaRPr lang="ru-RU" sz="1800" dirty="0"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7774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2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ADA9-E97E-428C-866E-E3502718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74638"/>
            <a:ext cx="7696200" cy="11430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национальные проекты в общем объёме программных расходов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CB04AE-865A-451E-AF58-8A0C87E63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415259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2CB04AE-865A-451E-AF58-8A0C87E636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254631"/>
              </p:ext>
            </p:extLst>
          </p:nvPr>
        </p:nvGraphicFramePr>
        <p:xfrm>
          <a:off x="0" y="1219200"/>
          <a:ext cx="9067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79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947A7-724F-496B-A4AD-19F611DE4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6E22A-C07E-4B8F-966A-2216590DCD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D80C4-4031-46FA-9BB7-7168CAEC2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0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1D217-9A68-4CB3-B86E-A6BE67C4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53502"/>
            <a:ext cx="7848600" cy="1362075"/>
          </a:xfrm>
        </p:spPr>
        <p:txBody>
          <a:bodyPr>
            <a:norm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j-cs"/>
              </a:rPr>
              <a:t>Общая характеристика отчета об исполнении бюджета Ханкайского муниципального округа за 2022 год</a:t>
            </a:r>
            <a:endParaRPr lang="ru-RU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272867-31A2-480F-BD28-CA2DD43D0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981200"/>
            <a:ext cx="4267200" cy="441959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Фактическое исполнение бюджета Ханкайского муниципального округа за 2022 год по доходам составило 1 023 389 337,57 рублей (98,88 % к уточненному плану), по расходам – 1 022 384 605,32 рублей (97,27 % к уточненному плану). По итогам года сложился профицит бюджета в сумме 1 004 732,25 рублей.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BFB278-4DF4-48CD-9628-4E9C708A78D5}"/>
              </a:ext>
            </a:extLst>
          </p:cNvPr>
          <p:cNvSpPr/>
          <p:nvPr/>
        </p:nvSpPr>
        <p:spPr>
          <a:xfrm>
            <a:off x="4297532" y="3959441"/>
            <a:ext cx="4876800" cy="2136559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C24017-C894-4770-A062-71E2C7076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72" y="1905000"/>
            <a:ext cx="4115057" cy="2971800"/>
          </a:xfrm>
          <a:prstGeom prst="rect">
            <a:avLst/>
          </a:prstGeom>
          <a:effectLst>
            <a:outerShdw blurRad="2286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99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9A115-B137-4F07-AC9F-D4EABE0E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A45D5-7816-44CA-B867-473DA3B58F98}"/>
              </a:ext>
            </a:extLst>
          </p:cNvPr>
          <p:cNvSpPr txBox="1"/>
          <p:nvPr/>
        </p:nvSpPr>
        <p:spPr>
          <a:xfrm>
            <a:off x="2133600" y="278353"/>
            <a:ext cx="5791200" cy="99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ctr">
              <a:lnSpc>
                <a:spcPct val="115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</a:t>
            </a:r>
            <a:endParaRPr lang="ru-RU" sz="14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ctr">
              <a:lnSpc>
                <a:spcPct val="115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поквартального исполнения бюджета за 2020- 2021 годы (%)</a:t>
            </a:r>
            <a:endParaRPr lang="ru-RU" sz="14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239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88D50-5B64-49F7-9303-267519FBD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15" y="3886200"/>
            <a:ext cx="4485285" cy="325884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2800" y="13462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66800" y="6858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8C040-1ABD-4F88-9019-C001BE663D8E}"/>
              </a:ext>
            </a:extLst>
          </p:cNvPr>
          <p:cNvSpPr txBox="1"/>
          <p:nvPr/>
        </p:nvSpPr>
        <p:spPr>
          <a:xfrm>
            <a:off x="228600" y="762000"/>
            <a:ext cx="8915400" cy="389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Согласно Балансу исполнения бюджета (ф. 0503120) по состоянию на </a:t>
            </a:r>
            <a:r>
              <a:rPr lang="ru-RU" b="1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01.01.2023</a:t>
            </a: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текущая дебиторская задолженность по округу составила </a:t>
            </a:r>
            <a:r>
              <a:rPr lang="ru-RU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472 280 233,09 </a:t>
            </a: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рублей, кредиторская задолженность         </a:t>
            </a:r>
            <a:r>
              <a:rPr lang="ru-RU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11 030 190,12 </a:t>
            </a: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рубля.</a:t>
            </a:r>
          </a:p>
          <a:p>
            <a:pPr algn="ctr">
              <a:spcAft>
                <a:spcPts val="800"/>
              </a:spcAft>
            </a:pPr>
            <a:endParaRPr lang="ru-RU" b="1" i="1" dirty="0">
              <a:solidFill>
                <a:schemeClr val="accent6">
                  <a:lumMod val="90000"/>
                  <a:lumOff val="1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Дебиторская задолженность на конец отчетного финансового года в сравнении с началом года уменьшилась на 133 768 259,21 рублей, в т.ч. просроченная дебиторская задолженность увеличилась на </a:t>
            </a:r>
            <a:r>
              <a:rPr lang="ru-RU" b="1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511 216,54 </a:t>
            </a: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рублей и составила </a:t>
            </a:r>
            <a:r>
              <a:rPr lang="ru-RU" b="1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25 656 061,22 </a:t>
            </a: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рублей. 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arenR"/>
            </a:pP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Кредиторская задолженность округа за 2022 год уменьшилась на </a:t>
            </a:r>
            <a:r>
              <a:rPr lang="ru-RU" b="1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727 697,57 </a:t>
            </a: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рублей. Просроченная кредиторская задолженность отсутствует</a:t>
            </a:r>
            <a:r>
              <a:rPr lang="ru-RU" b="1" i="1" dirty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94975-098C-4321-873A-787BE696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2238"/>
          </a:xfrm>
        </p:spPr>
        <p:txBody>
          <a:bodyPr>
            <a:normAutofit fontScale="90000"/>
          </a:bodyPr>
          <a:lstStyle/>
          <a:p>
            <a:pPr indent="342265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>
                <a:solidFill>
                  <a:srgbClr val="CC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поступлений доходов бюджета Ханкайского муниципального округа</a:t>
            </a:r>
            <a:br>
              <a:rPr lang="ru-RU" sz="1800" dirty="0">
                <a:solidFill>
                  <a:srgbClr val="CC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CC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2019 -2022 годах (%)</a:t>
            </a:r>
            <a:br>
              <a:rPr lang="ru-RU" sz="1800" dirty="0">
                <a:solidFill>
                  <a:srgbClr val="CC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CC3399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4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1401763"/>
          </a:xfrm>
        </p:spPr>
        <p:txBody>
          <a:bodyPr>
            <a:normAutofit/>
          </a:bodyPr>
          <a:lstStyle/>
          <a:p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en-US" sz="3600" dirty="0">
              <a:solidFill>
                <a:srgbClr val="4D4D4D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61916"/>
              </p:ext>
            </p:extLst>
          </p:nvPr>
        </p:nvGraphicFramePr>
        <p:xfrm>
          <a:off x="1752600" y="521732"/>
          <a:ext cx="7381042" cy="633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F6053F-DD64-C9DF-ABA4-865198BEB279}"/>
              </a:ext>
            </a:extLst>
          </p:cNvPr>
          <p:cNvSpPr txBox="1"/>
          <p:nvPr/>
        </p:nvSpPr>
        <p:spPr>
          <a:xfrm>
            <a:off x="2561459" y="133165"/>
            <a:ext cx="60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Структура налоговых доходов бюджета в 2022 году (%) </a:t>
            </a: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14F06-09B4-402F-9999-58B2DAD4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58344"/>
            <a:ext cx="8229600" cy="741856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rgbClr val="99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в 2022 году (%)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298413"/>
              </p:ext>
            </p:extLst>
          </p:nvPr>
        </p:nvGraphicFramePr>
        <p:xfrm>
          <a:off x="685800" y="1371600"/>
          <a:ext cx="8001000" cy="419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437405"/>
              </p:ext>
            </p:extLst>
          </p:nvPr>
        </p:nvGraphicFramePr>
        <p:xfrm>
          <a:off x="104774" y="1295400"/>
          <a:ext cx="893445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1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82BC8-D77A-4B53-934A-25DC45B7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839200" cy="254476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660066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Динамика поступления в бюджет Ханкайского муниципального округа безвозмездных поступлений (рублей)</a:t>
            </a:r>
            <a:br>
              <a:rPr lang="ru-RU" sz="2000" dirty="0">
                <a:solidFill>
                  <a:srgbClr val="660066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800" dirty="0">
              <a:solidFill>
                <a:srgbClr val="660066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0000000-0008-0000-0300-00000E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134777"/>
              </p:ext>
            </p:extLst>
          </p:nvPr>
        </p:nvGraphicFramePr>
        <p:xfrm>
          <a:off x="228600" y="16002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61852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F1931-AC7C-4C6F-B801-2445184C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за 2022 год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187605"/>
              </p:ext>
            </p:extLst>
          </p:nvPr>
        </p:nvGraphicFramePr>
        <p:xfrm>
          <a:off x="304800" y="12192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3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76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055EBF"/>
      </a:accent1>
      <a:accent2>
        <a:srgbClr val="0679F8"/>
      </a:accent2>
      <a:accent3>
        <a:srgbClr val="00B0F0"/>
      </a:accent3>
      <a:accent4>
        <a:srgbClr val="92D050"/>
      </a:accent4>
      <a:accent5>
        <a:srgbClr val="3C96FA"/>
      </a:accent5>
      <a:accent6>
        <a:srgbClr val="00206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6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055EBF"/>
      </a:accent1>
      <a:accent2>
        <a:srgbClr val="0679F8"/>
      </a:accent2>
      <a:accent3>
        <a:srgbClr val="00B0F0"/>
      </a:accent3>
      <a:accent4>
        <a:srgbClr val="92D050"/>
      </a:accent4>
      <a:accent5>
        <a:srgbClr val="3C96FA"/>
      </a:accent5>
      <a:accent6>
        <a:srgbClr val="00206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76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055EBF"/>
      </a:accent1>
      <a:accent2>
        <a:srgbClr val="0679F8"/>
      </a:accent2>
      <a:accent3>
        <a:srgbClr val="00B0F0"/>
      </a:accent3>
      <a:accent4>
        <a:srgbClr val="92D050"/>
      </a:accent4>
      <a:accent5>
        <a:srgbClr val="3C96FA"/>
      </a:accent5>
      <a:accent6>
        <a:srgbClr val="00206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394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Georgia</vt:lpstr>
      <vt:lpstr>Monotype Corsiva</vt:lpstr>
      <vt:lpstr>Times New Roman</vt:lpstr>
      <vt:lpstr>Office Theme</vt:lpstr>
      <vt:lpstr>1_Office Theme</vt:lpstr>
      <vt:lpstr>15_Office Theme</vt:lpstr>
      <vt:lpstr>Презентация PowerPoint</vt:lpstr>
      <vt:lpstr>Общая характеристика отчета об исполнении бюджета Ханкайского муниципального округа за 2022 год</vt:lpstr>
      <vt:lpstr>    </vt:lpstr>
      <vt:lpstr>Презентация PowerPoint</vt:lpstr>
      <vt:lpstr>Структура поступлений доходов бюджета Ханкайского муниципального округа в 2019 -2022 годах (%) </vt:lpstr>
      <vt:lpstr> </vt:lpstr>
      <vt:lpstr>Структура неналоговых доходов бюджета в 2022 году (%) </vt:lpstr>
      <vt:lpstr>Динамика поступления в бюджет Ханкайского муниципального округа безвозмездных поступлений (рублей) </vt:lpstr>
      <vt:lpstr>Структура расходов за 2022 год</vt:lpstr>
      <vt:lpstr>Доля программных и непрограммных расходов</vt:lpstr>
      <vt:lpstr>   Объём исполненных расходов по муниципальным программам в рамках реализации национальных проектов    </vt:lpstr>
      <vt:lpstr>Структура расходов на национальные проекты в общем объёме программных расходов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Филаткина Юлия Федоровна</cp:lastModifiedBy>
  <cp:revision>302</cp:revision>
  <dcterms:created xsi:type="dcterms:W3CDTF">2012-04-26T17:06:14Z</dcterms:created>
  <dcterms:modified xsi:type="dcterms:W3CDTF">2023-05-04T06:55:00Z</dcterms:modified>
</cp:coreProperties>
</file>