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6" r:id="rId6"/>
    <p:sldId id="267" r:id="rId7"/>
    <p:sldId id="263" r:id="rId8"/>
    <p:sldId id="262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'2021-2022'!$B$12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'2021-2022'!$C$12</c:f>
              <c:numCache>
                <c:formatCode>#,##0.00</c:formatCode>
                <c:ptCount val="1"/>
                <c:pt idx="0">
                  <c:v>180946654.71000001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C-41BA-B682-AB0524573648}"/>
            </c:ext>
          </c:extLst>
        </c:ser>
        <c:ser>
          <c:idx val="1"/>
          <c:order val="1"/>
          <c:tx>
            <c:strRef>
              <c:f>'2021-2022'!$B$32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101600" prst="riblet"/>
                <a:bevelB/>
              </a:sp3d>
            </c:spPr>
            <c:extLst>
              <c:ext xmlns:c16="http://schemas.microsoft.com/office/drawing/2014/chart" uri="{C3380CC4-5D6E-409C-BE32-E72D297353CC}">
                <c16:uniqueId val="{00000003-0FAC-41BA-B682-AB05245736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'2021-2022'!$C$32</c:f>
              <c:numCache>
                <c:formatCode>#,##0.00</c:formatCode>
                <c:ptCount val="1"/>
                <c:pt idx="0">
                  <c:v>12111511.800000001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C-41BA-B682-AB0524573648}"/>
            </c:ext>
          </c:extLst>
        </c:ser>
        <c:ser>
          <c:idx val="2"/>
          <c:order val="2"/>
          <c:tx>
            <c:strRef>
              <c:f>'2021-2022'!$B$37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'2021-2022'!$C$37</c:f>
              <c:numCache>
                <c:formatCode>#,##0.00</c:formatCode>
                <c:ptCount val="1"/>
                <c:pt idx="0">
                  <c:v>300182749.70300001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AC-41BA-B682-AB05245736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gapDepth val="76"/>
        <c:shape val="cylinder"/>
        <c:axId val="435983871"/>
        <c:axId val="435981375"/>
        <c:axId val="0"/>
      </c:bar3DChart>
      <c:catAx>
        <c:axId val="43598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981375"/>
        <c:crosses val="autoZero"/>
        <c:auto val="1"/>
        <c:lblAlgn val="ctr"/>
        <c:lblOffset val="100"/>
        <c:noMultiLvlLbl val="0"/>
      </c:catAx>
      <c:valAx>
        <c:axId val="4359813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3598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086581319198815E-2"/>
          <c:y val="1.4625228519195612E-2"/>
          <c:w val="0.91687273444087924"/>
          <c:h val="0.12644757613707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505353950321428"/>
          <c:y val="3.1656619997021643E-2"/>
          <c:w val="0.71749840222113803"/>
          <c:h val="0.83532979387757067"/>
        </c:manualLayout>
      </c:layout>
      <c:bar3DChart>
        <c:barDir val="bar"/>
        <c:grouping val="clustered"/>
        <c:varyColors val="0"/>
        <c:ser>
          <c:idx val="0"/>
          <c:order val="0"/>
          <c:tx>
            <c:v>1 полугодие 2022 г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  <a:bevelB/>
            </a:sp3d>
          </c:spPr>
          <c:invertIfNegative val="0"/>
          <c:cat>
            <c:strRef>
              <c:f>('2021-2022'!$B$12,'2021-2022'!$B$32,'2021-2022'!$B$37)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('2021-2022'!$C$12,'2021-2022'!$C$32,'2021-2022'!$C$37)</c:f>
              <c:numCache>
                <c:formatCode>#,##0.00</c:formatCode>
                <c:ptCount val="3"/>
                <c:pt idx="0">
                  <c:v>180946654.71000001</c:v>
                </c:pt>
                <c:pt idx="1">
                  <c:v>12111511.800000001</c:v>
                </c:pt>
                <c:pt idx="2">
                  <c:v>300182749.70300001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5BC-4D70-A3D4-A7CD0DAE9C0C}"/>
            </c:ext>
          </c:extLst>
        </c:ser>
        <c:ser>
          <c:idx val="1"/>
          <c:order val="1"/>
          <c:tx>
            <c:v>1 полугодие 2021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/>
              <a:bevelB/>
            </a:sp3d>
          </c:spPr>
          <c:invertIfNegative val="0"/>
          <c:cat>
            <c:strRef>
              <c:f>('2021-2022'!$B$12,'2021-2022'!$B$32,'2021-2022'!$B$37)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('2021-2022'!$D$12,'2021-2022'!$D$32,'2021-2022'!$D$37)</c:f>
              <c:numCache>
                <c:formatCode>#,##0.00</c:formatCode>
                <c:ptCount val="3"/>
                <c:pt idx="0">
                  <c:v>143253364.81999996</c:v>
                </c:pt>
                <c:pt idx="1">
                  <c:v>10854669.030000001</c:v>
                </c:pt>
                <c:pt idx="2">
                  <c:v>290114947.35000002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5BC-4D70-A3D4-A7CD0DAE9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gapDepth val="0"/>
        <c:shape val="box"/>
        <c:axId val="564470976"/>
        <c:axId val="564471808"/>
        <c:axId val="0"/>
      </c:bar3DChart>
      <c:catAx>
        <c:axId val="56447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4471808"/>
        <c:crosses val="autoZero"/>
        <c:auto val="1"/>
        <c:lblAlgn val="ctr"/>
        <c:lblOffset val="100"/>
        <c:noMultiLvlLbl val="0"/>
      </c:catAx>
      <c:valAx>
        <c:axId val="56447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47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45132945338353"/>
          <c:y val="0.92318287332977078"/>
          <c:w val="0.44301475902468712"/>
          <c:h val="5.6668476167081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067589197094377E-2"/>
          <c:y val="0.10620534938440536"/>
          <c:w val="0.82565119217597094"/>
          <c:h val="0.80701393813291389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988-4786-915A-ECF3D6F563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988-4786-915A-ECF3D6F563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988-4786-915A-ECF3D6F563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988-4786-915A-ECF3D6F563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988-4786-915A-ECF3D6F563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988-4786-915A-ECF3D6F563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988-4786-915A-ECF3D6F563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988-4786-915A-ECF3D6F563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988-4786-915A-ECF3D6F563A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4988-4786-915A-ECF3D6F563A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4988-4786-915A-ECF3D6F563AD}"/>
              </c:ext>
            </c:extLst>
          </c:dPt>
          <c:dLbls>
            <c:dLbl>
              <c:idx val="0"/>
              <c:layout>
                <c:manualLayout>
                  <c:x val="-3.9629632480405269E-2"/>
                  <c:y val="-4.8561592254311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8-4786-915A-ECF3D6F563AD}"/>
                </c:ext>
              </c:extLst>
            </c:dLbl>
            <c:dLbl>
              <c:idx val="1"/>
              <c:layout>
                <c:manualLayout>
                  <c:x val="3.7828282151327074E-2"/>
                  <c:y val="-1.4568477676293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8-4786-915A-ECF3D6F563AD}"/>
                </c:ext>
              </c:extLst>
            </c:dLbl>
            <c:dLbl>
              <c:idx val="2"/>
              <c:layout>
                <c:manualLayout>
                  <c:x val="2.9962394495204912E-2"/>
                  <c:y val="-0.138400537924787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8-4786-915A-ECF3D6F563AD}"/>
                </c:ext>
              </c:extLst>
            </c:dLbl>
            <c:dLbl>
              <c:idx val="3"/>
              <c:layout>
                <c:manualLayout>
                  <c:x val="5.9204278585706926E-2"/>
                  <c:y val="8.98389456704759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8-4786-915A-ECF3D6F563AD}"/>
                </c:ext>
              </c:extLst>
            </c:dLbl>
            <c:dLbl>
              <c:idx val="4"/>
              <c:layout>
                <c:manualLayout>
                  <c:x val="-9.9072927802178782E-17"/>
                  <c:y val="0.105621463153127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93013916254822"/>
                      <c:h val="0.17167746461073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988-4786-915A-ECF3D6F563AD}"/>
                </c:ext>
              </c:extLst>
            </c:dLbl>
            <c:dLbl>
              <c:idx val="5"/>
              <c:layout>
                <c:manualLayout>
                  <c:x val="-3.4487810953471941E-2"/>
                  <c:y val="0.133544378699356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88-4786-915A-ECF3D6F563A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988-4786-915A-ECF3D6F563AD}"/>
                </c:ext>
              </c:extLst>
            </c:dLbl>
            <c:dLbl>
              <c:idx val="7"/>
              <c:layout>
                <c:manualLayout>
                  <c:x val="-7.6380578049341438E-2"/>
                  <c:y val="3.3993114578017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88-4786-915A-ECF3D6F563AD}"/>
                </c:ext>
              </c:extLst>
            </c:dLbl>
            <c:dLbl>
              <c:idx val="8"/>
              <c:layout>
                <c:manualLayout>
                  <c:x val="-0.12934974714835815"/>
                  <c:y val="-7.82032822665492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988-4786-915A-ECF3D6F563AD}"/>
                </c:ext>
              </c:extLst>
            </c:dLbl>
            <c:dLbl>
              <c:idx val="9"/>
              <c:layout>
                <c:manualLayout>
                  <c:x val="-6.6300791198851614E-2"/>
                  <c:y val="-1.21403980635778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988-4786-915A-ECF3D6F563AD}"/>
                </c:ext>
              </c:extLst>
            </c:dLbl>
            <c:dLbl>
              <c:idx val="10"/>
              <c:layout>
                <c:manualLayout>
                  <c:x val="7.7874620164014668E-2"/>
                  <c:y val="-3.1565034965302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988-4786-915A-ECF3D6F56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'Лист 2 (2)'!$A$9:$A$238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 2 (2)'!$I$9:$I$238</c:f>
              <c:numCache>
                <c:formatCode>#,##0.00</c:formatCode>
                <c:ptCount val="11"/>
                <c:pt idx="0">
                  <c:v>62531385.649999999</c:v>
                </c:pt>
                <c:pt idx="1">
                  <c:v>819640.95</c:v>
                </c:pt>
                <c:pt idx="2">
                  <c:v>379282.2</c:v>
                </c:pt>
                <c:pt idx="3">
                  <c:v>4507412.78</c:v>
                </c:pt>
                <c:pt idx="4">
                  <c:v>54012461.270000003</c:v>
                </c:pt>
                <c:pt idx="5">
                  <c:v>8200</c:v>
                </c:pt>
                <c:pt idx="6">
                  <c:v>328771527.35000002</c:v>
                </c:pt>
                <c:pt idx="7">
                  <c:v>17162819.210000001</c:v>
                </c:pt>
                <c:pt idx="8">
                  <c:v>16429760.25</c:v>
                </c:pt>
                <c:pt idx="9">
                  <c:v>3449828.27</c:v>
                </c:pt>
                <c:pt idx="10">
                  <c:v>1460150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988-4786-915A-ECF3D6F563A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62466367255042"/>
          <c:y val="2.9456626148113632E-2"/>
          <c:w val="0.87065710429627141"/>
          <c:h val="0.870897062970385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Лист2!$B$12</c:f>
              <c:strCache>
                <c:ptCount val="1"/>
                <c:pt idx="0">
                  <c:v>Исполнено за 1 полугодие 2021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Лист2!$A$13:$A$17</c:f>
              <c:strCache>
                <c:ptCount val="5"/>
                <c:pt idx="0">
                  <c:v>ФУ АХМО ПК</c:v>
                </c:pt>
                <c:pt idx="1">
                  <c:v>АХМО ПК</c:v>
                </c:pt>
                <c:pt idx="2">
                  <c:v>Дума ХМО ПК</c:v>
                </c:pt>
                <c:pt idx="3">
                  <c:v>УО АХМО ПК</c:v>
                </c:pt>
                <c:pt idx="4">
                  <c:v>КСП ХМО</c:v>
                </c:pt>
              </c:strCache>
            </c:strRef>
          </c:cat>
          <c:val>
            <c:numRef>
              <c:f>Лист2!$B$13:$B$17</c:f>
              <c:numCache>
                <c:formatCode>#,##0.00</c:formatCode>
                <c:ptCount val="5"/>
                <c:pt idx="0">
                  <c:v>3433828.86</c:v>
                </c:pt>
                <c:pt idx="1">
                  <c:v>171226670.44</c:v>
                </c:pt>
                <c:pt idx="2">
                  <c:v>2380155.34</c:v>
                </c:pt>
                <c:pt idx="3">
                  <c:v>293280066.35000002</c:v>
                </c:pt>
                <c:pt idx="4">
                  <c:v>726312.38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C74-4F5B-8E5E-87297FE3EDAA}"/>
            </c:ext>
          </c:extLst>
        </c:ser>
        <c:ser>
          <c:idx val="1"/>
          <c:order val="1"/>
          <c:tx>
            <c:strRef>
              <c:f>Лист2!$C$12</c:f>
              <c:strCache>
                <c:ptCount val="1"/>
                <c:pt idx="0">
                  <c:v>Исполнено за 1 полугодие 2022 года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Лист2!$A$13:$A$17</c:f>
              <c:strCache>
                <c:ptCount val="5"/>
                <c:pt idx="0">
                  <c:v>ФУ АХМО ПК</c:v>
                </c:pt>
                <c:pt idx="1">
                  <c:v>АХМО ПК</c:v>
                </c:pt>
                <c:pt idx="2">
                  <c:v>Дума ХМО ПК</c:v>
                </c:pt>
                <c:pt idx="3">
                  <c:v>УО АХМО ПК</c:v>
                </c:pt>
                <c:pt idx="4">
                  <c:v>КСП ХМО</c:v>
                </c:pt>
              </c:strCache>
            </c:strRef>
          </c:cat>
          <c:val>
            <c:numRef>
              <c:f>Лист2!$C$13:$C$17</c:f>
              <c:numCache>
                <c:formatCode>#,##0.00</c:formatCode>
                <c:ptCount val="5"/>
                <c:pt idx="0">
                  <c:v>3637812.85</c:v>
                </c:pt>
                <c:pt idx="1">
                  <c:v>162436010.34999999</c:v>
                </c:pt>
                <c:pt idx="2">
                  <c:v>2782244.41</c:v>
                </c:pt>
                <c:pt idx="3">
                  <c:v>319941113.06</c:v>
                </c:pt>
                <c:pt idx="4">
                  <c:v>735287.26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C74-4F5B-8E5E-87297FE3E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16"/>
        <c:shape val="box"/>
        <c:axId val="1588179727"/>
        <c:axId val="1588185967"/>
        <c:axId val="0"/>
      </c:bar3DChart>
      <c:catAx>
        <c:axId val="158817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185967"/>
        <c:crosses val="autoZero"/>
        <c:auto val="1"/>
        <c:lblAlgn val="ctr"/>
        <c:lblOffset val="100"/>
        <c:noMultiLvlLbl val="0"/>
      </c:catAx>
      <c:valAx>
        <c:axId val="158818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179727"/>
        <c:crosses val="autoZero"/>
        <c:crossBetween val="between"/>
      </c:valAx>
      <c:spPr>
        <a:noFill/>
        <a:ln>
          <a:noFill/>
        </a:ln>
        <a:effectLst>
          <a:softEdge rad="139700"/>
        </a:effectLst>
      </c:spPr>
    </c:plotArea>
    <c:legend>
      <c:legendPos val="b"/>
      <c:layout>
        <c:manualLayout>
          <c:xMode val="edge"/>
          <c:yMode val="edge"/>
          <c:x val="0.17204001853306969"/>
          <c:y val="0.93266293863045457"/>
          <c:w val="0.63430061844657271"/>
          <c:h val="6.7337061369545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00747360067566E-2"/>
          <c:y val="4.8829264242638309E-2"/>
          <c:w val="0.91557990033854464"/>
          <c:h val="0.89885693711745274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F72-4248-B824-9463F3E2CBD3}"/>
              </c:ext>
            </c:extLst>
          </c:dPt>
          <c:dPt>
            <c:idx val="1"/>
            <c:bubble3D val="0"/>
            <c:explosion val="2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F72-4248-B824-9463F3E2CB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F72-4248-B824-9463F3E2CB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F72-4248-B824-9463F3E2CB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F72-4248-B824-9463F3E2CB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F72-4248-B824-9463F3E2CBD3}"/>
              </c:ext>
            </c:extLst>
          </c:dPt>
          <c:dPt>
            <c:idx val="6"/>
            <c:bubble3D val="0"/>
            <c:explosion val="1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F72-4248-B824-9463F3E2CBD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F72-4248-B824-9463F3E2CBD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F72-4248-B824-9463F3E2CBD3}"/>
              </c:ext>
            </c:extLst>
          </c:dPt>
          <c:dPt>
            <c:idx val="9"/>
            <c:bubble3D val="0"/>
            <c:explosion val="36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EF72-4248-B824-9463F3E2CBD3}"/>
              </c:ext>
            </c:extLst>
          </c:dPt>
          <c:dPt>
            <c:idx val="10"/>
            <c:bubble3D val="0"/>
            <c:explosion val="11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EF72-4248-B824-9463F3E2CBD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EF72-4248-B824-9463F3E2CBD3}"/>
              </c:ext>
            </c:extLst>
          </c:dPt>
          <c:dPt>
            <c:idx val="12"/>
            <c:bubble3D val="0"/>
            <c:explosion val="9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EF72-4248-B824-9463F3E2CBD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72-4248-B824-9463F3E2CBD3}"/>
                </c:ext>
              </c:extLst>
            </c:dLbl>
            <c:dLbl>
              <c:idx val="1"/>
              <c:layout>
                <c:manualLayout>
                  <c:x val="0.14299516908212562"/>
                  <c:y val="-0.11663353214049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72-4248-B824-9463F3E2CBD3}"/>
                </c:ext>
              </c:extLst>
            </c:dLbl>
            <c:dLbl>
              <c:idx val="2"/>
              <c:layout>
                <c:manualLayout>
                  <c:x val="0.11207729468599027"/>
                  <c:y val="-5.036447978793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72-4248-B824-9463F3E2CBD3}"/>
                </c:ext>
              </c:extLst>
            </c:dLbl>
            <c:dLbl>
              <c:idx val="3"/>
              <c:layout>
                <c:manualLayout>
                  <c:x val="0.17004830917874397"/>
                  <c:y val="6.0967528164347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72-4248-B824-9463F3E2CBD3}"/>
                </c:ext>
              </c:extLst>
            </c:dLbl>
            <c:dLbl>
              <c:idx val="4"/>
              <c:layout>
                <c:manualLayout>
                  <c:x val="7.7294685990338091E-2"/>
                  <c:y val="7.9522862823061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72-4248-B824-9463F3E2CBD3}"/>
                </c:ext>
              </c:extLst>
            </c:dLbl>
            <c:dLbl>
              <c:idx val="5"/>
              <c:layout>
                <c:manualLayout>
                  <c:x val="6.9565217391304349E-2"/>
                  <c:y val="0.132538104705102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72-4248-B824-9463F3E2CBD3}"/>
                </c:ext>
              </c:extLst>
            </c:dLbl>
            <c:dLbl>
              <c:idx val="6"/>
              <c:layout>
                <c:manualLayout>
                  <c:x val="0.23768115942028986"/>
                  <c:y val="-0.111332007952286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72-4248-B824-9463F3E2CBD3}"/>
                </c:ext>
              </c:extLst>
            </c:dLbl>
            <c:dLbl>
              <c:idx val="7"/>
              <c:layout>
                <c:manualLayout>
                  <c:x val="-1.5458937198067632E-2"/>
                  <c:y val="0.13783962889330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72-4248-B824-9463F3E2CBD3}"/>
                </c:ext>
              </c:extLst>
            </c:dLbl>
            <c:dLbl>
              <c:idx val="8"/>
              <c:layout>
                <c:manualLayout>
                  <c:x val="0.17777777777777778"/>
                  <c:y val="6.6269052352551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72-4248-B824-9463F3E2CBD3}"/>
                </c:ext>
              </c:extLst>
            </c:dLbl>
            <c:dLbl>
              <c:idx val="9"/>
              <c:layout>
                <c:manualLayout>
                  <c:x val="0"/>
                  <c:y val="-3.97614314115308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72-4248-B824-9463F3E2CBD3}"/>
                </c:ext>
              </c:extLst>
            </c:dLbl>
            <c:dLbl>
              <c:idx val="10"/>
              <c:layout>
                <c:manualLayout>
                  <c:x val="3.8647342995169081E-3"/>
                  <c:y val="-0.14579191517561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72-4248-B824-9463F3E2CBD3}"/>
                </c:ext>
              </c:extLst>
            </c:dLbl>
            <c:dLbl>
              <c:idx val="11"/>
              <c:layout>
                <c:manualLayout>
                  <c:x val="1.5458937198067632E-2"/>
                  <c:y val="-0.27037773359840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72-4248-B824-9463F3E2CBD3}"/>
                </c:ext>
              </c:extLst>
            </c:dLbl>
            <c:dLbl>
              <c:idx val="12"/>
              <c:layout>
                <c:manualLayout>
                  <c:x val="1.5458937198067632E-2"/>
                  <c:y val="-0.36845593108018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F72-4248-B824-9463F3E2CB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Лист4!$A$1:$A$19</c:f>
              <c:strCache>
                <c:ptCount val="13"/>
                <c:pt idx="0">
                  <c:v>Муниципальная программа «Развитие образования в Ханкайском муниципальном районе" на 2020-2024 годы</c:v>
                </c:pt>
                <c:pt idx="1">
                  <c:v>Муниципальная программа "Развитие культуры и туризма в Ханкайском муниципальном районе»" на 2020-2024 годы</c:v>
                </c:pt>
                <c:pt idx="2">
                  <c:v>Муниципальная программа "Охрана окружающей среды Ханкайского муниципального района" на 2020-2024 годы</c:v>
                </c:pt>
                <c:pt idx="3">
                  <c:v>Муниципальная программа "Развитие физической культуры и спорта в Ханкайском муниципальном районе» на 2020-2024 годы</c:v>
                </c:pt>
                <c:pt idx="4">
                  <c:v>Муниципальная программа "Развитие муниципальной службы в Ханкайском муниципальном районе" на 2020-2024 годы</c:v>
                </c:pt>
                <c:pt idx="5">
                  <c:v>Муниципальная программа "Развитие систем жилищно-коммунальной инфраструктуры в Ханкайском муниципальном районе" на 2020-2024 годы</c:v>
                </c:pt>
                <c:pt idx="6">
                  <c:v>Муниципальная программа "Обеспечение жильем молодых семей Ханкайского муниципального района" на 2020-2024 годы</c:v>
                </c:pt>
                <c:pt idx="7">
                  <c:v>Муниципальная программа "Развитие информационного общества в Ханкайском муниципальном районе" на 2020-2024 годы</c:v>
                </c:pt>
                <c:pt idx="8">
                  <c:v>Муниципальная программа "Развитие дорожного хозяйства и повышение безопасности дорожного движения в Ханкайском муниципальном районе" на 2020-2024 годы</c:v>
                </c:pt>
                <c:pt idx="9">
                  <c:v>Муниципальная программа "Развитие градостроительной и землеустроительной деятельности на территории Ханкайского муниципального района" на 2020-2024 годы</c:v>
                </c:pt>
                <c:pt idx="10">
                  <c:v>Муниципальная программа "Управление муниципальным имуществом в Ханкайском муниципальном районе" на 2020-2024 годы</c:v>
                </c:pt>
                <c:pt idx="11">
                  <c:v>Муниципальная программа "Укрепление общественного здоровья в Ханкайском муниципальном районе" на 2020-2024 годы</c:v>
                </c:pt>
                <c:pt idx="12">
                  <c:v>Муниципальная программа "Благоустройство, озеленение и освещение территории муниципального округа" на 2021 -2025 годы</c:v>
                </c:pt>
              </c:strCache>
            </c:strRef>
          </c:cat>
          <c:val>
            <c:numRef>
              <c:f>Лист4!$B$1:$B$19</c:f>
              <c:numCache>
                <c:formatCode>#,##0.00</c:formatCode>
                <c:ptCount val="13"/>
                <c:pt idx="0">
                  <c:v>319225874.80000001</c:v>
                </c:pt>
                <c:pt idx="1">
                  <c:v>28398632.059999999</c:v>
                </c:pt>
                <c:pt idx="2">
                  <c:v>8200</c:v>
                </c:pt>
                <c:pt idx="3">
                  <c:v>3399828.27</c:v>
                </c:pt>
                <c:pt idx="4">
                  <c:v>10612310.119999999</c:v>
                </c:pt>
                <c:pt idx="5">
                  <c:v>47261343.310000002</c:v>
                </c:pt>
                <c:pt idx="6">
                  <c:v>718200</c:v>
                </c:pt>
                <c:pt idx="7">
                  <c:v>2839373.11</c:v>
                </c:pt>
                <c:pt idx="8">
                  <c:v>4361469</c:v>
                </c:pt>
                <c:pt idx="9">
                  <c:v>145943.78</c:v>
                </c:pt>
                <c:pt idx="10">
                  <c:v>4641181.5199999996</c:v>
                </c:pt>
                <c:pt idx="11">
                  <c:v>50000</c:v>
                </c:pt>
                <c:pt idx="12">
                  <c:v>4000155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F72-4248-B824-9463F3E2CBD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0.76099</cdr:x>
      <cdr:y>0.22699</cdr:y>
    </cdr:from>
    <cdr:to>
      <cdr:x>0.81625</cdr:x>
      <cdr:y>0.78049</cdr:y>
    </cdr:to>
    <cdr:sp macro="" textlink="">
      <cdr:nvSpPr>
        <cdr:cNvPr id="2" name="Правая фигурная скобка 1">
          <a:extLst xmlns:a="http://schemas.openxmlformats.org/drawingml/2006/main">
            <a:ext uri="{FF2B5EF4-FFF2-40B4-BE49-F238E27FC236}">
              <a16:creationId xmlns:a16="http://schemas.microsoft.com/office/drawing/2014/main" id="{6CF907AE-E638-36F8-1830-92973D6E3604}"/>
            </a:ext>
          </a:extLst>
        </cdr:cNvPr>
        <cdr:cNvSpPr/>
      </cdr:nvSpPr>
      <cdr:spPr>
        <a:xfrm xmlns:a="http://schemas.openxmlformats.org/drawingml/2006/main">
          <a:off x="7296669" y="1177586"/>
          <a:ext cx="529854" cy="287141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0.8233</cdr:x>
      <cdr:y>0.47945</cdr:y>
    </cdr:from>
    <cdr:to>
      <cdr:x>1</cdr:x>
      <cdr:y>0.58158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DA9C78B-8737-29D2-CC56-ED2A6F2FDDC8}"/>
            </a:ext>
          </a:extLst>
        </cdr:cNvPr>
        <cdr:cNvSpPr txBox="1"/>
      </cdr:nvSpPr>
      <cdr:spPr>
        <a:xfrm xmlns:a="http://schemas.openxmlformats.org/drawingml/2006/main">
          <a:off x="7614778" y="2487270"/>
          <a:ext cx="1478422" cy="529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0.89582</cdr:x>
      <cdr:y>0.50087</cdr:y>
    </cdr:from>
    <cdr:to>
      <cdr:x>1</cdr:x>
      <cdr:y>0.61618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41D9B3-6238-861E-B332-D5EE6BCD81B4}"/>
            </a:ext>
          </a:extLst>
        </cdr:cNvPr>
        <cdr:cNvSpPr txBox="1"/>
      </cdr:nvSpPr>
      <cdr:spPr>
        <a:xfrm xmlns:a="http://schemas.openxmlformats.org/drawingml/2006/main">
          <a:off x="7495136" y="2598366"/>
          <a:ext cx="871671" cy="598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0.81016</cdr:x>
      <cdr:y>0.45351</cdr:y>
    </cdr:from>
    <cdr:to>
      <cdr:x>1</cdr:x>
      <cdr:y>0.62112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194D872-8230-3B26-2C42-ED84273BB533}"/>
            </a:ext>
          </a:extLst>
        </cdr:cNvPr>
        <cdr:cNvSpPr txBox="1"/>
      </cdr:nvSpPr>
      <cdr:spPr>
        <a:xfrm xmlns:a="http://schemas.openxmlformats.org/drawingml/2006/main">
          <a:off x="7768128" y="2352674"/>
          <a:ext cx="1820253" cy="869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accent2"/>
              </a:solidFill>
            </a:rPr>
            <a:t>493 240 916,21</a:t>
          </a:r>
        </a:p>
        <a:p xmlns:a="http://schemas.openxmlformats.org/drawingml/2006/main">
          <a:pPr algn="ctr"/>
          <a:r>
            <a:rPr lang="ru-RU" sz="1800" b="1" dirty="0">
              <a:solidFill>
                <a:schemeClr val="accent2"/>
              </a:solidFill>
            </a:rPr>
            <a:t>(49,2 %)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0.55242</cdr:x>
      <cdr:y>0.70178</cdr:y>
    </cdr:from>
    <cdr:to>
      <cdr:x>0.74908</cdr:x>
      <cdr:y>0.83095</cdr:y>
    </cdr:to>
    <cdr:sp macro="" textlink="">
      <cdr:nvSpPr>
        <cdr:cNvPr id="2" name="Стрелка: вправо 1">
          <a:extLst xmlns:a="http://schemas.openxmlformats.org/drawingml/2006/main">
            <a:ext uri="{FF2B5EF4-FFF2-40B4-BE49-F238E27FC236}">
              <a16:creationId xmlns:a16="http://schemas.microsoft.com/office/drawing/2014/main" id="{ED9E13C7-B2BE-E954-BC4F-B0A299508BAE}"/>
            </a:ext>
          </a:extLst>
        </cdr:cNvPr>
        <cdr:cNvSpPr/>
      </cdr:nvSpPr>
      <cdr:spPr>
        <a:xfrm xmlns:a="http://schemas.openxmlformats.org/drawingml/2006/main">
          <a:off x="5952188" y="3760594"/>
          <a:ext cx="2119063" cy="69220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100" b="0" i="0" u="none" strike="noStrike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37 693 289,89</a:t>
          </a:r>
          <a:r>
            <a:rPr lang="ru-RU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0.22179</cdr:x>
      <cdr:y>0.43904</cdr:y>
    </cdr:from>
    <cdr:to>
      <cdr:x>0.37295</cdr:x>
      <cdr:y>0.55666</cdr:y>
    </cdr:to>
    <cdr:sp macro="" textlink="">
      <cdr:nvSpPr>
        <cdr:cNvPr id="3" name="Стрелка: вправо 2">
          <a:extLst xmlns:a="http://schemas.openxmlformats.org/drawingml/2006/main">
            <a:ext uri="{FF2B5EF4-FFF2-40B4-BE49-F238E27FC236}">
              <a16:creationId xmlns:a16="http://schemas.microsoft.com/office/drawing/2014/main" id="{8BBB6BD9-2B02-88EA-6F13-2F02541EC8CA}"/>
            </a:ext>
          </a:extLst>
        </cdr:cNvPr>
        <cdr:cNvSpPr/>
      </cdr:nvSpPr>
      <cdr:spPr>
        <a:xfrm xmlns:a="http://schemas.openxmlformats.org/drawingml/2006/main">
          <a:off x="2332290" y="2352675"/>
          <a:ext cx="1589518" cy="63025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100" b="0" i="0" u="none" strike="noStrike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1 256 842,77</a:t>
          </a:r>
          <a:r>
            <a:rPr lang="ru-RU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0.80806</cdr:x>
      <cdr:y>0.3924</cdr:y>
    </cdr:from>
    <cdr:to>
      <cdr:x>1</cdr:x>
      <cdr:y>0.61726</cdr:y>
    </cdr:to>
    <cdr:sp macro="" textlink="">
      <cdr:nvSpPr>
        <cdr:cNvPr id="4" name="Стрелка: вправо 3">
          <a:extLst xmlns:a="http://schemas.openxmlformats.org/drawingml/2006/main">
            <a:ext uri="{FF2B5EF4-FFF2-40B4-BE49-F238E27FC236}">
              <a16:creationId xmlns:a16="http://schemas.microsoft.com/office/drawing/2014/main" id="{9B06FEE1-C922-7475-88CF-395ECE043C3C}"/>
            </a:ext>
          </a:extLst>
        </cdr:cNvPr>
        <cdr:cNvSpPr/>
      </cdr:nvSpPr>
      <cdr:spPr>
        <a:xfrm xmlns:a="http://schemas.openxmlformats.org/drawingml/2006/main">
          <a:off x="8706739" y="2102711"/>
          <a:ext cx="2068083" cy="120495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0" i="0" u="none" strike="noStrike" dirty="0">
              <a:solidFill>
                <a:schemeClr val="lt1"/>
              </a:solidFill>
              <a:effectLst/>
            </a:rPr>
            <a:t>49 017 935,01</a:t>
          </a:r>
          <a:r>
            <a:rPr lang="ru-RU" sz="1800" dirty="0"/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0.38847</cdr:x>
      <cdr:y>0.20407</cdr:y>
    </cdr:from>
    <cdr:to>
      <cdr:x>0.46598</cdr:x>
      <cdr:y>0.43584</cdr:y>
    </cdr:to>
    <cdr:sp macro="" textlink="">
      <cdr:nvSpPr>
        <cdr:cNvPr id="2" name="Стрелка: вниз 1">
          <a:extLst xmlns:a="http://schemas.openxmlformats.org/drawingml/2006/main">
            <a:ext uri="{FF2B5EF4-FFF2-40B4-BE49-F238E27FC236}">
              <a16:creationId xmlns:a16="http://schemas.microsoft.com/office/drawing/2014/main" id="{AEA98BC3-2D86-3F96-8A0B-FF8116C9DE7E}"/>
            </a:ext>
          </a:extLst>
        </cdr:cNvPr>
        <cdr:cNvSpPr/>
      </cdr:nvSpPr>
      <cdr:spPr>
        <a:xfrm xmlns:a="http://schemas.openxmlformats.org/drawingml/2006/main">
          <a:off x="3955971" y="1186376"/>
          <a:ext cx="789325" cy="134747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400" b="0" i="0" u="none" strike="noStrike" dirty="0">
              <a:effectLst/>
              <a:latin typeface="Calibri" panose="020F0502020204030204" pitchFamily="34" charset="0"/>
            </a:rPr>
            <a:t>8 790 660,09</a:t>
          </a:r>
          <a:r>
            <a:rPr lang="ru-RU" sz="1400" dirty="0"/>
            <a:t> </a:t>
          </a:r>
        </a:p>
      </cdr:txBody>
    </cdr:sp>
  </cdr:relSizeAnchor>
  <cdr:relSizeAnchor xmlns:cdr="http://schemas.openxmlformats.org/drawingml/2006/chartDrawing">
    <cdr:from>
      <cdr:x>0.51418</cdr:x>
      <cdr:y>0.55298</cdr:y>
    </cdr:from>
    <cdr:to>
      <cdr:x>0.60011</cdr:x>
      <cdr:y>0.75809</cdr:y>
    </cdr:to>
    <cdr:sp macro="" textlink="">
      <cdr:nvSpPr>
        <cdr:cNvPr id="3" name="Стрелка: вверх 2">
          <a:extLst xmlns:a="http://schemas.openxmlformats.org/drawingml/2006/main">
            <a:ext uri="{FF2B5EF4-FFF2-40B4-BE49-F238E27FC236}">
              <a16:creationId xmlns:a16="http://schemas.microsoft.com/office/drawing/2014/main" id="{510D8E3A-96F5-DF7F-7625-DC7606603451}"/>
            </a:ext>
          </a:extLst>
        </cdr:cNvPr>
        <cdr:cNvSpPr/>
      </cdr:nvSpPr>
      <cdr:spPr>
        <a:xfrm xmlns:a="http://schemas.openxmlformats.org/drawingml/2006/main">
          <a:off x="5236144" y="3214837"/>
          <a:ext cx="875088" cy="119244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200" b="0" i="0" u="none" strike="noStrike" dirty="0">
              <a:effectLst/>
              <a:latin typeface="Calibri" panose="020F0502020204030204" pitchFamily="34" charset="0"/>
            </a:rPr>
            <a:t>402 089,07</a:t>
          </a:r>
          <a:r>
            <a:rPr lang="ru-RU" sz="1200" dirty="0"/>
            <a:t> </a:t>
          </a:r>
        </a:p>
      </cdr:txBody>
    </cdr:sp>
  </cdr:relSizeAnchor>
  <cdr:relSizeAnchor xmlns:cdr="http://schemas.openxmlformats.org/drawingml/2006/chartDrawing">
    <cdr:from>
      <cdr:x>0.66635</cdr:x>
      <cdr:y>0</cdr:y>
    </cdr:from>
    <cdr:to>
      <cdr:x>0.74197</cdr:x>
      <cdr:y>0.20366</cdr:y>
    </cdr:to>
    <cdr:sp macro="" textlink="">
      <cdr:nvSpPr>
        <cdr:cNvPr id="4" name="Стрелка: вверх 3">
          <a:extLst xmlns:a="http://schemas.openxmlformats.org/drawingml/2006/main">
            <a:ext uri="{FF2B5EF4-FFF2-40B4-BE49-F238E27FC236}">
              <a16:creationId xmlns:a16="http://schemas.microsoft.com/office/drawing/2014/main" id="{42596C44-26D6-F9C4-AC71-095A93806F33}"/>
            </a:ext>
          </a:extLst>
        </cdr:cNvPr>
        <cdr:cNvSpPr/>
      </cdr:nvSpPr>
      <cdr:spPr>
        <a:xfrm xmlns:a="http://schemas.openxmlformats.org/drawingml/2006/main">
          <a:off x="6785795" y="-895150"/>
          <a:ext cx="770036" cy="118401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100" b="0" i="0" u="none" strike="noStrike" dirty="0">
              <a:effectLst/>
              <a:latin typeface="Calibri" panose="020F0502020204030204" pitchFamily="34" charset="0"/>
            </a:rPr>
            <a:t>26 661 046,71</a:t>
          </a:r>
          <a:r>
            <a:rPr lang="ru-RU" dirty="0"/>
            <a:t> </a:t>
          </a:r>
        </a:p>
      </cdr:txBody>
    </cdr:sp>
  </cdr:relSizeAnchor>
  <cdr:relSizeAnchor xmlns:cdr="http://schemas.openxmlformats.org/drawingml/2006/chartDrawing">
    <cdr:from>
      <cdr:x>0.80151</cdr:x>
      <cdr:y>0.64901</cdr:y>
    </cdr:from>
    <cdr:to>
      <cdr:x>0.89099</cdr:x>
      <cdr:y>0.81674</cdr:y>
    </cdr:to>
    <cdr:sp macro="" textlink="">
      <cdr:nvSpPr>
        <cdr:cNvPr id="5" name="Стрелка: вверх 4">
          <a:extLst xmlns:a="http://schemas.openxmlformats.org/drawingml/2006/main">
            <a:ext uri="{FF2B5EF4-FFF2-40B4-BE49-F238E27FC236}">
              <a16:creationId xmlns:a16="http://schemas.microsoft.com/office/drawing/2014/main" id="{AE215228-6A6E-B155-4235-CA5A316E222A}"/>
            </a:ext>
          </a:extLst>
        </cdr:cNvPr>
        <cdr:cNvSpPr/>
      </cdr:nvSpPr>
      <cdr:spPr>
        <a:xfrm xmlns:a="http://schemas.openxmlformats.org/drawingml/2006/main">
          <a:off x="8162223" y="3773103"/>
          <a:ext cx="911213" cy="97512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200" b="0" i="0" u="none" strike="noStrike" dirty="0">
              <a:effectLst/>
              <a:latin typeface="Calibri" panose="020F0502020204030204" pitchFamily="34" charset="0"/>
            </a:rPr>
            <a:t>8 974,88</a:t>
          </a:r>
          <a:r>
            <a:rPr lang="ru-RU" sz="1200" dirty="0"/>
            <a:t>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28702-9B40-4901-B38F-1AF8D8B03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1522413"/>
            <a:ext cx="7724775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52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68CA0-116D-4E72-9DFF-DC13EB6C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DDF8C4-05AD-4645-B277-CE09EAC5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AD7F5-CFDB-4C0E-A4C9-536C003A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D84012-C148-4381-B8EC-8371D1CE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B7ED-9F5A-4B4D-9180-C81D196F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BF253-7545-4644-AF04-086E8FA4B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687812-9C95-4207-816E-51397EEC1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0C9DF-25F3-4EB2-AEE8-02E61036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BEB46-91BA-4106-B621-9096873A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193945-6F90-49F9-95AB-D8475FB7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5CA3C7-79EC-478D-AE2D-2E703BA92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286"/>
            <a:ext cx="12192000" cy="1741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06FAE6-3000-4A0F-BE85-C92BA53D1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2"/>
            <a:ext cx="12192000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2DB8A-A187-4070-9F1A-F34128DF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076325"/>
          </a:xfrm>
          <a:effectLst>
            <a:outerShdw blurRad="50800" dist="38100" dir="4140000" algn="t" rotWithShape="0">
              <a:schemeClr val="bg1">
                <a:alpha val="78000"/>
              </a:schemeClr>
            </a:outerShdw>
          </a:effectLst>
        </p:spPr>
        <p:txBody>
          <a:bodyPr>
            <a:normAutofit/>
          </a:bodyPr>
          <a:lstStyle>
            <a:lvl1pPr>
              <a:defRPr sz="5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30958-5BC0-4684-9E0F-BD65FCD8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68F85-CE55-4D85-842B-DA3087DD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DDB67-23F6-4BD6-A968-FEBDA74F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72CBF-E829-490C-B265-2590BE7E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7E83E-1049-4F42-AF06-4BD38A06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12F0A6-7B88-4AAA-964E-DDA57ED3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1E8F2-19AD-4B62-9900-DA04B0E3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C786E-FBF4-4AB6-9D5A-9A4E8C05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66165-C14C-4656-8B3B-6607F5C7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243DB-5996-4E72-8163-8CFB911C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C218E-CCCF-4353-9DDB-C5D1A281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60EA2B-EFEA-49C9-994B-F45A2BB3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981F1-1760-4DBB-AAD7-F82A3C2B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103E4-5C0A-4B6F-BFE8-154BD06B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97337-F3D1-4BA7-BA20-F81BBEA8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BDF9B-FAE4-4B27-A7B8-1849457A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F9B0D-F270-4B87-95DE-DE75F335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252112-C825-430C-BA27-0BC906D48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F66A0D-8AB2-4168-84B7-EDAE869DF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1D9CBF-A9AD-4FB0-A2B9-030F4DF6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E800A6-34C7-4744-B748-2317D5AE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60D2BA-EC93-492A-8BA6-63B92445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910207-78A1-44B9-AC75-B4EF6E4D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EAFAF-B6B8-40A8-8C1F-37592EE2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30C6DB-5126-45F7-BC3E-01E4D8C0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DADE6C-4E78-48E7-BA65-B8C0F2B6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3A8771-B81E-477A-B0C3-FFC1621D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26CEBE-5B31-4227-80AF-4A87DB4A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3C985-19A0-41E5-82E0-1BDC9AF8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38AB88-7AFF-4B2E-AA48-BD018F6F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9506-39E0-4BE0-8779-F217A932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1AAFF-9035-4932-B5E6-4FF22D08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63274B-B740-41A6-A796-542C8565B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81F80-ED19-4572-915E-841C7EFA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7AA93-29B1-4793-8920-9C07F1FA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31A68-BC9A-4D0E-9F48-DDAAB14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BC62D-6CB6-4B07-94AA-14197AFC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46A509-9EC6-466A-A099-2BABBF472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22009E-C42D-447D-B922-B4E47A9E6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C877D5-01E6-4EE0-9288-4FABBA89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E5E337-027B-4AF7-AC2F-D71A4F31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1EAAFF-6DC8-4CED-A5EA-5430B6F5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E7D8-AEB9-4C85-AB28-AB831E9B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06838-1921-478E-BEA0-4DD57436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C695F5-7C42-4E81-B33C-16898CA9D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65A8-B82D-41EE-A1DE-16A06CE5A87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4343B-89CD-4B89-A9B7-4389BC8A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C1C5-8C71-4C06-BD97-13EF0554B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90A5BAB8-6647-42A3-B019-99855AF1B5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66207-1FA5-4E6E-8A35-00B37ACB4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1522413"/>
            <a:ext cx="8324850" cy="2387600"/>
          </a:xfrm>
        </p:spPr>
        <p:txBody>
          <a:bodyPr>
            <a:normAutofit/>
          </a:bodyPr>
          <a:lstStyle/>
          <a:p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Информация о ходе исполнения бюджета Ханкайского муниципального округа </a:t>
            </a:r>
            <a:b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за 1 полугодие 2022 года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402E1-E81B-B668-B8CC-14640B3D6F36}"/>
              </a:ext>
            </a:extLst>
          </p:cNvPr>
          <p:cNvSpPr txBox="1"/>
          <p:nvPr/>
        </p:nvSpPr>
        <p:spPr>
          <a:xfrm>
            <a:off x="0" y="152400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Контрольно-счетная палата Ханкайского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4529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70F221-CCE2-1A15-330F-7CFC6C00F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0" y="3429001"/>
            <a:ext cx="2739785" cy="24712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870A88-ED68-77E3-D148-EC0530684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28" y="4474429"/>
            <a:ext cx="2614490" cy="23835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26A69-BBA3-4091-9760-7EDB175726F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4000" i="1" dirty="0"/>
              <a:t>Исполнение доходов за 1 полугодие 2022 года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C527707-4C4E-30CD-06C8-F69F931385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411220"/>
              </p:ext>
            </p:extLst>
          </p:nvPr>
        </p:nvGraphicFramePr>
        <p:xfrm>
          <a:off x="1463040" y="1076326"/>
          <a:ext cx="9390118" cy="518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39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BBDD1B-4E86-0604-A582-56FD92C76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25" y="5058228"/>
            <a:ext cx="2718162" cy="17997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230C0-FC01-4A3E-8B99-EEE326EA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Динамика исполнения доходов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AA57840-5B3B-A39B-C3EB-BCA1DF7BF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253374"/>
              </p:ext>
            </p:extLst>
          </p:nvPr>
        </p:nvGraphicFramePr>
        <p:xfrm>
          <a:off x="591085" y="1076325"/>
          <a:ext cx="10937192" cy="535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9E9AD7C-117D-EA1B-60F4-008C386A3ED7}"/>
              </a:ext>
            </a:extLst>
          </p:cNvPr>
          <p:cNvSpPr/>
          <p:nvPr/>
        </p:nvSpPr>
        <p:spPr>
          <a:xfrm>
            <a:off x="9212365" y="2067636"/>
            <a:ext cx="1452785" cy="6755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10 067 802,35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4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0205E-F270-63B3-9E6C-A13770A31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03" y="4864898"/>
            <a:ext cx="1461835" cy="19491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Структура</a:t>
            </a:r>
            <a:r>
              <a:rPr lang="ru-RU" sz="4000" dirty="0"/>
              <a:t> расходов за 1 полугодие 2022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599D763-520C-1199-141E-D9CC2F4F1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6228"/>
              </p:ext>
            </p:extLst>
          </p:nvPr>
        </p:nvGraphicFramePr>
        <p:xfrm>
          <a:off x="1845172" y="1270720"/>
          <a:ext cx="9614018" cy="523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14DA9C-6CA0-26E6-DB03-33939D4A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7881"/>
            <a:ext cx="2709017" cy="33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345DE-4892-5A63-1D5F-93AE280A0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71" y="3233382"/>
            <a:ext cx="3203233" cy="22048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1A915-BB39-A668-1DCC-783ECF6D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Динамика расходов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5AFBD1E-59D1-2231-413F-3EB1FACCF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45611"/>
              </p:ext>
            </p:extLst>
          </p:nvPr>
        </p:nvGraphicFramePr>
        <p:xfrm>
          <a:off x="1597794" y="895150"/>
          <a:ext cx="10183528" cy="581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B572425E-C8BB-E49D-06AC-E5DCF7AF853F}"/>
              </a:ext>
            </a:extLst>
          </p:cNvPr>
          <p:cNvSpPr/>
          <p:nvPr/>
        </p:nvSpPr>
        <p:spPr>
          <a:xfrm>
            <a:off x="4328131" y="3927821"/>
            <a:ext cx="802134" cy="1076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203 983,99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2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D5A50-D25E-4E60-944D-3AB285CE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Динамика расходов в функциональной классификации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9F5EA0-8D50-2AA8-BE8A-B211B85B7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776509"/>
              </p:ext>
            </p:extLst>
          </p:nvPr>
        </p:nvGraphicFramePr>
        <p:xfrm>
          <a:off x="0" y="1076325"/>
          <a:ext cx="12191998" cy="578167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607237">
                  <a:extLst>
                    <a:ext uri="{9D8B030D-6E8A-4147-A177-3AD203B41FA5}">
                      <a16:colId xmlns:a16="http://schemas.microsoft.com/office/drawing/2014/main" val="2733607989"/>
                    </a:ext>
                  </a:extLst>
                </a:gridCol>
                <a:gridCol w="2307803">
                  <a:extLst>
                    <a:ext uri="{9D8B030D-6E8A-4147-A177-3AD203B41FA5}">
                      <a16:colId xmlns:a16="http://schemas.microsoft.com/office/drawing/2014/main" val="3203411002"/>
                    </a:ext>
                  </a:extLst>
                </a:gridCol>
                <a:gridCol w="1929178">
                  <a:extLst>
                    <a:ext uri="{9D8B030D-6E8A-4147-A177-3AD203B41FA5}">
                      <a16:colId xmlns:a16="http://schemas.microsoft.com/office/drawing/2014/main" val="1782133057"/>
                    </a:ext>
                  </a:extLst>
                </a:gridCol>
                <a:gridCol w="2347780">
                  <a:extLst>
                    <a:ext uri="{9D8B030D-6E8A-4147-A177-3AD203B41FA5}">
                      <a16:colId xmlns:a16="http://schemas.microsoft.com/office/drawing/2014/main" val="4251473901"/>
                    </a:ext>
                  </a:extLst>
                </a:gridCol>
              </a:tblGrid>
              <a:tr h="444744">
                <a:tc>
                  <a:txBody>
                    <a:bodyPr/>
                    <a:lstStyle/>
                    <a:p>
                      <a:pPr algn="ctr" fontAlgn="b"/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01.07.2021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01.07.2022</a:t>
                      </a:r>
                      <a:endParaRPr lang="ru-RU" sz="1600" b="1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корректировки</a:t>
                      </a:r>
                      <a:endParaRPr lang="ru-RU" sz="1600" b="1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58828697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51 158 187,31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62 531 385,65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11 373 198,34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1779590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667 166,00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819 640,95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152 474,95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5548211"/>
                  </a:ext>
                </a:extLst>
              </a:tr>
              <a:tr h="8894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11 513 259,74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379 282,20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-11 133 977,54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95972634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3 944 005,42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4 507 412,78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563 407,36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77329195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63 270 738,32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54 012 461,27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-9 258 277,05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6901698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29 995,00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8 200,00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-21 795,00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50318358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300 826 746,80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328 771 527,35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27 944 780,55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05014188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15 999 848,08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17 162 819,21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1 162 971,13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34507486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21 998 085,51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16 429 760,25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-5 568 325,26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7513385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389 001,19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3 449 828,27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3 060 827,08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70489728"/>
                  </a:ext>
                </a:extLst>
              </a:tr>
              <a:tr h="444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1 250 000,00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1 460 150,00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210 150,00</a:t>
                      </a:r>
                    </a:p>
                  </a:txBody>
                  <a:tcPr marL="9525" marR="9525" marT="9525" marB="0" anchor="b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77615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1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5DA5576-DAE2-77AE-7004-458BD04D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718" y="2743200"/>
            <a:ext cx="1507282" cy="295768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08F57-430D-4D37-91FF-71103437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Структура расходов в разрезе муниципальных программ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A889B5D-26A1-31A8-6B6B-E8193068A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965900"/>
              </p:ext>
            </p:extLst>
          </p:nvPr>
        </p:nvGraphicFramePr>
        <p:xfrm>
          <a:off x="585537" y="1054893"/>
          <a:ext cx="10733772" cy="568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52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AD1F2C-276E-3239-4EB0-30E26B32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49" y="4018658"/>
            <a:ext cx="2701230" cy="2031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47D883-9286-B2E8-C3C7-E556313A3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16" y="1059115"/>
            <a:ext cx="3457256" cy="34572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43EF7-C060-4E0E-9E33-0C921940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7A093D-D33A-4C0B-B4D5-AF82B4A03610}"/>
              </a:ext>
            </a:extLst>
          </p:cNvPr>
          <p:cNvGrpSpPr/>
          <p:nvPr/>
        </p:nvGrpSpPr>
        <p:grpSpPr>
          <a:xfrm>
            <a:off x="5249861" y="4301172"/>
            <a:ext cx="2761917" cy="1915574"/>
            <a:chOff x="5195999" y="2315958"/>
            <a:chExt cx="1845001" cy="3957208"/>
          </a:xfrm>
        </p:grpSpPr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53BAA9B1-C6F3-4D98-96E4-5E91DA9E75B9}"/>
                </a:ext>
              </a:extLst>
            </p:cNvPr>
            <p:cNvSpPr/>
            <p:nvPr/>
          </p:nvSpPr>
          <p:spPr>
            <a:xfrm>
              <a:off x="5196000" y="3428999"/>
              <a:ext cx="1845000" cy="2844167"/>
            </a:xfrm>
            <a:custGeom>
              <a:avLst/>
              <a:gdLst>
                <a:gd name="connsiteX0" fmla="*/ 0 w 1845000"/>
                <a:gd name="connsiteY0" fmla="*/ 0 h 2430000"/>
                <a:gd name="connsiteX1" fmla="*/ 1845000 w 1845000"/>
                <a:gd name="connsiteY1" fmla="*/ 0 h 2430000"/>
                <a:gd name="connsiteX2" fmla="*/ 1845000 w 1845000"/>
                <a:gd name="connsiteY2" fmla="*/ 2160000 h 2430000"/>
                <a:gd name="connsiteX3" fmla="*/ 922500 w 1845000"/>
                <a:gd name="connsiteY3" fmla="*/ 2430000 h 2430000"/>
                <a:gd name="connsiteX4" fmla="*/ 0 w 1845000"/>
                <a:gd name="connsiteY4" fmla="*/ 2160000 h 24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2430000">
                  <a:moveTo>
                    <a:pt x="0" y="0"/>
                  </a:moveTo>
                  <a:lnTo>
                    <a:pt x="1845000" y="0"/>
                  </a:lnTo>
                  <a:lnTo>
                    <a:pt x="1845000" y="2160000"/>
                  </a:lnTo>
                  <a:cubicBezTo>
                    <a:pt x="1845000" y="2309117"/>
                    <a:pt x="1431983" y="2430000"/>
                    <a:pt x="922500" y="2430000"/>
                  </a:cubicBezTo>
                  <a:cubicBezTo>
                    <a:pt x="413017" y="2430000"/>
                    <a:pt x="0" y="2309117"/>
                    <a:pt x="0" y="216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6B2368DF-F413-40D7-98EF-1EB37BCB1AF7}"/>
                </a:ext>
              </a:extLst>
            </p:cNvPr>
            <p:cNvSpPr/>
            <p:nvPr/>
          </p:nvSpPr>
          <p:spPr>
            <a:xfrm>
              <a:off x="5195999" y="2315958"/>
              <a:ext cx="1845000" cy="20081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276E7FA-206F-458A-BC6E-D4F2670670EF}"/>
              </a:ext>
            </a:extLst>
          </p:cNvPr>
          <p:cNvGrpSpPr/>
          <p:nvPr/>
        </p:nvGrpSpPr>
        <p:grpSpPr>
          <a:xfrm>
            <a:off x="5207267" y="2495557"/>
            <a:ext cx="2804510" cy="2574352"/>
            <a:chOff x="9786000" y="4298626"/>
            <a:chExt cx="1845000" cy="1423996"/>
          </a:xfrm>
        </p:grpSpPr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A2A4DA06-053C-4858-9344-4F7A851D75FD}"/>
                </a:ext>
              </a:extLst>
            </p:cNvPr>
            <p:cNvSpPr/>
            <p:nvPr/>
          </p:nvSpPr>
          <p:spPr>
            <a:xfrm>
              <a:off x="9786000" y="4599000"/>
              <a:ext cx="1845000" cy="1123622"/>
            </a:xfrm>
            <a:custGeom>
              <a:avLst/>
              <a:gdLst>
                <a:gd name="connsiteX0" fmla="*/ 0 w 1845000"/>
                <a:gd name="connsiteY0" fmla="*/ 0 h 990000"/>
                <a:gd name="connsiteX1" fmla="*/ 1845000 w 1845000"/>
                <a:gd name="connsiteY1" fmla="*/ 0 h 990000"/>
                <a:gd name="connsiteX2" fmla="*/ 1845000 w 1845000"/>
                <a:gd name="connsiteY2" fmla="*/ 720000 h 990000"/>
                <a:gd name="connsiteX3" fmla="*/ 922500 w 1845000"/>
                <a:gd name="connsiteY3" fmla="*/ 990000 h 990000"/>
                <a:gd name="connsiteX4" fmla="*/ 0 w 1845000"/>
                <a:gd name="connsiteY4" fmla="*/ 720000 h 9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990000">
                  <a:moveTo>
                    <a:pt x="0" y="0"/>
                  </a:moveTo>
                  <a:lnTo>
                    <a:pt x="1845000" y="0"/>
                  </a:lnTo>
                  <a:lnTo>
                    <a:pt x="1845000" y="720000"/>
                  </a:lnTo>
                  <a:cubicBezTo>
                    <a:pt x="1845000" y="869117"/>
                    <a:pt x="1431983" y="990000"/>
                    <a:pt x="922500" y="990000"/>
                  </a:cubicBezTo>
                  <a:cubicBezTo>
                    <a:pt x="413017" y="990000"/>
                    <a:pt x="0" y="869117"/>
                    <a:pt x="0" y="72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5"/>
                </a:gs>
                <a:gs pos="92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5390B7B9-CF0E-4AA0-91D0-5688C1E5CC84}"/>
                </a:ext>
              </a:extLst>
            </p:cNvPr>
            <p:cNvSpPr/>
            <p:nvPr/>
          </p:nvSpPr>
          <p:spPr>
            <a:xfrm>
              <a:off x="9786000" y="4298626"/>
              <a:ext cx="1845000" cy="54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Овал 80">
            <a:extLst>
              <a:ext uri="{FF2B5EF4-FFF2-40B4-BE49-F238E27FC236}">
                <a16:creationId xmlns:a16="http://schemas.microsoft.com/office/drawing/2014/main" id="{3967425D-B58D-40F3-9C53-6AE49BDA8FB4}"/>
              </a:ext>
            </a:extLst>
          </p:cNvPr>
          <p:cNvSpPr/>
          <p:nvPr/>
        </p:nvSpPr>
        <p:spPr>
          <a:xfrm>
            <a:off x="8106060" y="3085122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A47552E-45DF-4D13-8D8E-AE0250DB6A7E}"/>
              </a:ext>
            </a:extLst>
          </p:cNvPr>
          <p:cNvSpPr/>
          <p:nvPr/>
        </p:nvSpPr>
        <p:spPr>
          <a:xfrm>
            <a:off x="8106060" y="4915109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FFABD0-F785-462F-8C85-DA733279F680}"/>
              </a:ext>
            </a:extLst>
          </p:cNvPr>
          <p:cNvSpPr txBox="1"/>
          <p:nvPr/>
        </p:nvSpPr>
        <p:spPr>
          <a:xfrm>
            <a:off x="8175408" y="3469903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86,95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E809EF0-8C4D-4F24-8A8F-9E6291845661}"/>
              </a:ext>
            </a:extLst>
          </p:cNvPr>
          <p:cNvSpPr txBox="1"/>
          <p:nvPr/>
        </p:nvSpPr>
        <p:spPr>
          <a:xfrm>
            <a:off x="8106060" y="5316458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13,05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FFCBA-3A32-CE08-B965-E03F9C12CDC7}"/>
              </a:ext>
            </a:extLst>
          </p:cNvPr>
          <p:cNvSpPr txBox="1"/>
          <p:nvPr/>
        </p:nvSpPr>
        <p:spPr>
          <a:xfrm>
            <a:off x="5370897" y="3846917"/>
            <a:ext cx="242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20828-59E8-CFC8-656C-7BB620ED3155}"/>
              </a:ext>
            </a:extLst>
          </p:cNvPr>
          <p:cNvSpPr txBox="1"/>
          <p:nvPr/>
        </p:nvSpPr>
        <p:spPr>
          <a:xfrm>
            <a:off x="5736656" y="5570414"/>
            <a:ext cx="205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92460-F471-043A-71BE-83A11752B817}"/>
              </a:ext>
            </a:extLst>
          </p:cNvPr>
          <p:cNvSpPr txBox="1"/>
          <p:nvPr/>
        </p:nvSpPr>
        <p:spPr>
          <a:xfrm>
            <a:off x="192505" y="2110774"/>
            <a:ext cx="4600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Непрограммная часть бюджета исполнена на 41,81% годовых бюджетных назначений. В структуре расходов непрограммная часть составляет 13,05 % произведенных расходов. </a:t>
            </a:r>
          </a:p>
        </p:txBody>
      </p:sp>
    </p:spTree>
    <p:extLst>
      <p:ext uri="{BB962C8B-B14F-4D97-AF65-F5344CB8AC3E}">
        <p14:creationId xmlns:p14="http://schemas.microsoft.com/office/powerpoint/2010/main" val="14085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CF81FA96-EF0D-4D8E-9D31-25D97D923DC7}"/>
              </a:ext>
            </a:extLst>
          </p:cNvPr>
          <p:cNvSpPr txBox="1">
            <a:spLocks/>
          </p:cNvSpPr>
          <p:nvPr/>
        </p:nvSpPr>
        <p:spPr>
          <a:xfrm>
            <a:off x="2059536" y="1693291"/>
            <a:ext cx="7674124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/>
                </a:solidFill>
              </a:rPr>
              <a:t>СПАСИБО ЗА ВНИМАНИЕ</a:t>
            </a:r>
            <a:r>
              <a:rPr lang="en-US" sz="7200" b="1" dirty="0">
                <a:solidFill>
                  <a:schemeClr val="accent2"/>
                </a:solidFill>
              </a:rPr>
              <a:t> </a:t>
            </a:r>
            <a:r>
              <a:rPr lang="ru-RU" sz="7200" b="1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7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7EAADF"/>
    </a:accent1>
    <a:accent2>
      <a:srgbClr val="EA726F"/>
    </a:accent2>
    <a:accent3>
      <a:srgbClr val="A9D774"/>
    </a:accent3>
    <a:accent4>
      <a:srgbClr val="A78BC9"/>
    </a:accent4>
    <a:accent5>
      <a:srgbClr val="78CBE1"/>
    </a:accent5>
    <a:accent6>
      <a:srgbClr val="FCBF8C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mpd="sng" algn="ctr">
        <a:solidFill>
          <a:schemeClr val="phClr">
            <a:shade val="95000"/>
            <a:satMod val="105000"/>
          </a:schemeClr>
        </a:solidFill>
        <a:prstDash val="solid"/>
      </a:ln>
      <a:ln w="25400" cmpd="sng" algn="ctr">
        <a:solidFill>
          <a:schemeClr val="phClr"/>
        </a:solidFill>
        <a:prstDash val="solid"/>
      </a:ln>
      <a:ln w="38100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264</Words>
  <Application>Microsoft Office PowerPoint</Application>
  <PresentationFormat>Широкоэкранный</PresentationFormat>
  <Paragraphs>97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Georgia</vt:lpstr>
      <vt:lpstr>Monotype Corsiva</vt:lpstr>
      <vt:lpstr>Times New Roman</vt:lpstr>
      <vt:lpstr>Тема Office</vt:lpstr>
      <vt:lpstr>Информация о ходе исполнения бюджета Ханкайского муниципального округа  за 1 полугодие 2022 года</vt:lpstr>
      <vt:lpstr>Исполнение доходов за 1 полугодие 2022 года</vt:lpstr>
      <vt:lpstr>Динамика исполнения доходов</vt:lpstr>
      <vt:lpstr>Структура расходов за 1 полугодие 2022 года</vt:lpstr>
      <vt:lpstr>Динамика расходов </vt:lpstr>
      <vt:lpstr>Динамика расходов в функциональной классификации</vt:lpstr>
      <vt:lpstr>Структура расходов в разрезе муниципальных программ</vt:lpstr>
      <vt:lpstr>Вставьте заголовок слайда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Филаткина Юлия Федоровна</cp:lastModifiedBy>
  <cp:revision>15</cp:revision>
  <dcterms:created xsi:type="dcterms:W3CDTF">2021-05-02T06:09:51Z</dcterms:created>
  <dcterms:modified xsi:type="dcterms:W3CDTF">2022-10-11T02:06:45Z</dcterms:modified>
</cp:coreProperties>
</file>