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8"/>
  </p:notesMasterIdLst>
  <p:sldIdLst>
    <p:sldId id="315" r:id="rId2"/>
    <p:sldId id="316" r:id="rId3"/>
    <p:sldId id="257" r:id="rId4"/>
    <p:sldId id="258" r:id="rId5"/>
    <p:sldId id="302" r:id="rId6"/>
    <p:sldId id="260" r:id="rId7"/>
    <p:sldId id="265" r:id="rId8"/>
    <p:sldId id="266" r:id="rId9"/>
    <p:sldId id="267" r:id="rId10"/>
    <p:sldId id="269" r:id="rId11"/>
    <p:sldId id="319" r:id="rId12"/>
    <p:sldId id="271" r:id="rId13"/>
    <p:sldId id="308" r:id="rId14"/>
    <p:sldId id="311" r:id="rId15"/>
    <p:sldId id="273" r:id="rId16"/>
    <p:sldId id="275" r:id="rId17"/>
    <p:sldId id="276" r:id="rId18"/>
    <p:sldId id="303" r:id="rId19"/>
    <p:sldId id="293" r:id="rId20"/>
    <p:sldId id="313" r:id="rId21"/>
    <p:sldId id="314" r:id="rId22"/>
    <p:sldId id="296" r:id="rId23"/>
    <p:sldId id="312" r:id="rId24"/>
    <p:sldId id="318" r:id="rId25"/>
    <p:sldId id="317" r:id="rId26"/>
    <p:sldId id="301" r:id="rId27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618" userDrawn="1">
          <p15:clr>
            <a:srgbClr val="A4A3A4"/>
          </p15:clr>
        </p15:guide>
        <p15:guide id="2" orient="horz" pos="2260" userDrawn="1">
          <p15:clr>
            <a:srgbClr val="A4A3A4"/>
          </p15:clr>
        </p15:guide>
        <p15:guide id="3" pos="3840">
          <p15:clr>
            <a:srgbClr val="A4A3A4"/>
          </p15:clr>
        </p15:guide>
        <p15:guide id="4" orient="horz" pos="23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597" autoAdjust="0"/>
  </p:normalViewPr>
  <p:slideViewPr>
    <p:cSldViewPr snapToGrid="0">
      <p:cViewPr>
        <p:scale>
          <a:sx n="100" d="100"/>
          <a:sy n="100" d="100"/>
        </p:scale>
        <p:origin x="-936" y="-348"/>
      </p:cViewPr>
      <p:guideLst>
        <p:guide orient="horz" pos="618"/>
        <p:guide orient="horz" pos="2260"/>
        <p:guide orient="horz" pos="23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85161854768154"/>
          <c:y val="2.8252405949256341E-2"/>
          <c:w val="0.58155810728803492"/>
          <c:h val="0.834492463366049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Лист1!$B$18</c:f>
              <c:strCache>
                <c:ptCount val="1"/>
                <c:pt idx="0">
                  <c:v>Доходы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Лист1!$A$19:$A$22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Лист1!$B$19:$B$22</c:f>
              <c:numCache>
                <c:formatCode>General</c:formatCode>
                <c:ptCount val="4"/>
                <c:pt idx="0" formatCode="0.000">
                  <c:v>1023389.338</c:v>
                </c:pt>
                <c:pt idx="1">
                  <c:v>1153434.5290000001</c:v>
                </c:pt>
                <c:pt idx="2">
                  <c:v>1071081.9709999999</c:v>
                </c:pt>
                <c:pt idx="3">
                  <c:v>1116613.699</c:v>
                </c:pt>
              </c:numCache>
            </c:numRef>
          </c:val>
        </c:ser>
        <c:ser>
          <c:idx val="1"/>
          <c:order val="1"/>
          <c:tx>
            <c:strRef>
              <c:f>Лист1!$C$18</c:f>
              <c:strCache>
                <c:ptCount val="1"/>
                <c:pt idx="0">
                  <c:v>Расходы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8667523238572532E-2"/>
                  <c:y val="0.235148533947640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6632390436542393E-2"/>
                  <c:y val="0.195957111623034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6632390436542393E-2"/>
                  <c:y val="0.242986818412562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0702656040602588E-2"/>
                  <c:y val="0.129331693671202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Лист1!$A$19:$A$22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Лист1!$C$19:$C$22</c:f>
              <c:numCache>
                <c:formatCode>General</c:formatCode>
                <c:ptCount val="4"/>
                <c:pt idx="0">
                  <c:v>1022384.605</c:v>
                </c:pt>
                <c:pt idx="1">
                  <c:v>1153434.5290000001</c:v>
                </c:pt>
                <c:pt idx="2">
                  <c:v>1071081.9709999999</c:v>
                </c:pt>
                <c:pt idx="3">
                  <c:v>1116613.699</c:v>
                </c:pt>
              </c:numCache>
            </c:numRef>
          </c:val>
        </c:ser>
        <c:ser>
          <c:idx val="2"/>
          <c:order val="2"/>
          <c:tx>
            <c:strRef>
              <c:f>Лист1!$D$18</c:f>
              <c:strCache>
                <c:ptCount val="1"/>
                <c:pt idx="0">
                  <c:v>Деффицит/проффицит</c:v>
                </c:pt>
              </c:strCache>
            </c:strRef>
          </c:tx>
          <c:invertIfNegative val="0"/>
          <c:cat>
            <c:numRef>
              <c:f>Лист1!$A$19:$A$22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Лист1!$D$19:$D$22</c:f>
              <c:numCache>
                <c:formatCode>0.000</c:formatCode>
                <c:ptCount val="4"/>
                <c:pt idx="0">
                  <c:v>1004.7330000000075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913088"/>
        <c:axId val="33976320"/>
      </c:barChart>
      <c:catAx>
        <c:axId val="33913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976320"/>
        <c:crosses val="autoZero"/>
        <c:auto val="1"/>
        <c:lblAlgn val="ctr"/>
        <c:lblOffset val="100"/>
        <c:noMultiLvlLbl val="0"/>
      </c:catAx>
      <c:valAx>
        <c:axId val="33976320"/>
        <c:scaling>
          <c:orientation val="minMax"/>
        </c:scaling>
        <c:delete val="0"/>
        <c:axPos val="l"/>
        <c:majorGridlines/>
        <c:numFmt formatCode="0.000" sourceLinked="1"/>
        <c:majorTickMark val="out"/>
        <c:minorTickMark val="none"/>
        <c:tickLblPos val="nextTo"/>
        <c:crossAx val="339130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6530149851475373"/>
          <c:y val="0.86376495341541415"/>
          <c:w val="0.23026405928229679"/>
          <c:h val="0.13255222271945624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2022 год </a:t>
            </a:r>
            <a:r>
              <a:rPr lang="ru-RU" sz="1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endParaRPr lang="ru-RU" sz="1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43763668799212596"/>
          <c:y val="7.5503786887924529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9062500000000003E-2"/>
          <c:y val="0.16848314292136177"/>
          <c:w val="0.84062499999999996"/>
          <c:h val="0.75659761563758798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4121282545392617E-2"/>
          <c:y val="1.9860890226695321E-2"/>
          <c:w val="0.56166797430511695"/>
          <c:h val="0.842613297688867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Налоговые, неналоговые поступления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Лист1!$A$3:$A$6</c:f>
              <c:strCache>
                <c:ptCount val="4"/>
                <c:pt idx="0">
                  <c:v>2023 Всего: 1 169 195,063</c:v>
                </c:pt>
                <c:pt idx="1">
                  <c:v>2024 Всего: 1 153 434,529</c:v>
                </c:pt>
                <c:pt idx="2">
                  <c:v>2025 Всего: 1 071 081,971</c:v>
                </c:pt>
                <c:pt idx="3">
                  <c:v>2026 Всего: 1 116 613,699</c:v>
                </c:pt>
              </c:strCache>
            </c:strRef>
          </c:cat>
          <c:val>
            <c:numRef>
              <c:f>Лист1!$B$3:$B$6</c:f>
              <c:numCache>
                <c:formatCode>_-* #,##0.000\ _₽_-;\-* #,##0.000\ _₽_-;_-* "-"??\ _₽_-;_-@_-</c:formatCode>
                <c:ptCount val="4"/>
                <c:pt idx="0">
                  <c:v>175992.92499999999</c:v>
                </c:pt>
                <c:pt idx="1">
                  <c:v>188713</c:v>
                </c:pt>
                <c:pt idx="2">
                  <c:v>176300</c:v>
                </c:pt>
                <c:pt idx="3">
                  <c:v>180519</c:v>
                </c:pt>
              </c:numCache>
            </c:numRef>
          </c:val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5.0224691229374882E-3"/>
                  <c:y val="-0.11350047991935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556172807343259E-3"/>
                  <c:y val="-0.102150431927416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0.113500479919352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Лист1!$A$3:$A$6</c:f>
              <c:strCache>
                <c:ptCount val="4"/>
                <c:pt idx="0">
                  <c:v>2023 Всего: 1 169 195,063</c:v>
                </c:pt>
                <c:pt idx="1">
                  <c:v>2024 Всего: 1 153 434,529</c:v>
                </c:pt>
                <c:pt idx="2">
                  <c:v>2025 Всего: 1 071 081,971</c:v>
                </c:pt>
                <c:pt idx="3">
                  <c:v>2026 Всего: 1 116 613,699</c:v>
                </c:pt>
              </c:strCache>
            </c:strRef>
          </c:cat>
          <c:val>
            <c:numRef>
              <c:f>Лист1!$C$3:$C$6</c:f>
              <c:numCache>
                <c:formatCode>_-* #,##0.000\ _₽_-;\-* #,##0.000\ _₽_-;_-* "-"??\ _₽_-;_-@_-</c:formatCode>
                <c:ptCount val="4"/>
                <c:pt idx="0">
                  <c:v>993202.13800000004</c:v>
                </c:pt>
                <c:pt idx="1">
                  <c:v>964721.52899999998</c:v>
                </c:pt>
                <c:pt idx="2">
                  <c:v>894781.97100000002</c:v>
                </c:pt>
                <c:pt idx="3">
                  <c:v>936094.69900000002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103872"/>
        <c:axId val="37130240"/>
      </c:barChart>
      <c:catAx>
        <c:axId val="37103872"/>
        <c:scaling>
          <c:orientation val="minMax"/>
        </c:scaling>
        <c:delete val="0"/>
        <c:axPos val="b"/>
        <c:majorTickMark val="out"/>
        <c:minorTickMark val="none"/>
        <c:tickLblPos val="nextTo"/>
        <c:crossAx val="37130240"/>
        <c:crosses val="autoZero"/>
        <c:auto val="1"/>
        <c:lblAlgn val="ctr"/>
        <c:lblOffset val="100"/>
        <c:noMultiLvlLbl val="0"/>
      </c:catAx>
      <c:valAx>
        <c:axId val="37130240"/>
        <c:scaling>
          <c:orientation val="minMax"/>
        </c:scaling>
        <c:delete val="0"/>
        <c:axPos val="l"/>
        <c:majorGridlines/>
        <c:numFmt formatCode="_-* #,##0.000\ _₽_-;\-* #,##0.000\ _₽_-;_-* &quot;-&quot;??\ _₽_-;_-@_-" sourceLinked="1"/>
        <c:majorTickMark val="out"/>
        <c:minorTickMark val="none"/>
        <c:tickLblPos val="nextTo"/>
        <c:crossAx val="371038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'Лист1 (2)'!$B$2</c:f>
              <c:strCache>
                <c:ptCount val="1"/>
                <c:pt idx="0">
                  <c:v>2023 год: 175 992,925</c:v>
                </c:pt>
              </c:strCache>
            </c:strRef>
          </c:tx>
          <c:invertIfNegative val="0"/>
          <c:cat>
            <c:strRef>
              <c:f>'Лист1 (2)'!$A$3:$A$10</c:f>
              <c:strCache>
                <c:ptCount val="8"/>
                <c:pt idx="0">
                  <c:v>НДФЛ</c:v>
                </c:pt>
                <c:pt idx="1">
                  <c:v>Акцизы</c:v>
                </c:pt>
                <c:pt idx="2">
                  <c:v>Специальные налоговые режимы</c:v>
                </c:pt>
                <c:pt idx="3">
                  <c:v>Имущественные налоги</c:v>
                </c:pt>
                <c:pt idx="4">
                  <c:v>Госпошлина</c:v>
                </c:pt>
                <c:pt idx="5">
                  <c:v>Доходы от использования имущества</c:v>
                </c:pt>
                <c:pt idx="6">
                  <c:v>Доходы от продажи материальных и нематериальных активов</c:v>
                </c:pt>
                <c:pt idx="7">
                  <c:v>Иные доходы</c:v>
                </c:pt>
              </c:strCache>
            </c:strRef>
          </c:cat>
          <c:val>
            <c:numRef>
              <c:f>'Лист1 (2)'!$B$3:$B$10</c:f>
              <c:numCache>
                <c:formatCode>#,##0.000</c:formatCode>
                <c:ptCount val="8"/>
                <c:pt idx="0">
                  <c:v>107722</c:v>
                </c:pt>
                <c:pt idx="1">
                  <c:v>13057</c:v>
                </c:pt>
                <c:pt idx="2">
                  <c:v>8500</c:v>
                </c:pt>
                <c:pt idx="3">
                  <c:v>16700</c:v>
                </c:pt>
                <c:pt idx="4">
                  <c:v>2400</c:v>
                </c:pt>
                <c:pt idx="5">
                  <c:v>17151</c:v>
                </c:pt>
                <c:pt idx="6">
                  <c:v>7355.9290000000001</c:v>
                </c:pt>
                <c:pt idx="7">
                  <c:v>3106.9960000000001</c:v>
                </c:pt>
              </c:numCache>
            </c:numRef>
          </c:val>
        </c:ser>
        <c:ser>
          <c:idx val="1"/>
          <c:order val="1"/>
          <c:tx>
            <c:strRef>
              <c:f>'Лист1 (2)'!$C$2</c:f>
              <c:strCache>
                <c:ptCount val="1"/>
                <c:pt idx="0">
                  <c:v>2024 год: 188 713,000</c:v>
                </c:pt>
              </c:strCache>
            </c:strRef>
          </c:tx>
          <c:invertIfNegative val="0"/>
          <c:cat>
            <c:strRef>
              <c:f>'Лист1 (2)'!$A$3:$A$10</c:f>
              <c:strCache>
                <c:ptCount val="8"/>
                <c:pt idx="0">
                  <c:v>НДФЛ</c:v>
                </c:pt>
                <c:pt idx="1">
                  <c:v>Акцизы</c:v>
                </c:pt>
                <c:pt idx="2">
                  <c:v>Специальные налоговые режимы</c:v>
                </c:pt>
                <c:pt idx="3">
                  <c:v>Имущественные налоги</c:v>
                </c:pt>
                <c:pt idx="4">
                  <c:v>Госпошлина</c:v>
                </c:pt>
                <c:pt idx="5">
                  <c:v>Доходы от использования имущества</c:v>
                </c:pt>
                <c:pt idx="6">
                  <c:v>Доходы от продажи материальных и нематериальных активов</c:v>
                </c:pt>
                <c:pt idx="7">
                  <c:v>Иные доходы</c:v>
                </c:pt>
              </c:strCache>
            </c:strRef>
          </c:cat>
          <c:val>
            <c:numRef>
              <c:f>'Лист1 (2)'!$C$3:$C$10</c:f>
              <c:numCache>
                <c:formatCode>#,##0.000</c:formatCode>
                <c:ptCount val="8"/>
                <c:pt idx="0">
                  <c:v>122270</c:v>
                </c:pt>
                <c:pt idx="1">
                  <c:v>15908</c:v>
                </c:pt>
                <c:pt idx="2">
                  <c:v>8600</c:v>
                </c:pt>
                <c:pt idx="3">
                  <c:v>15600</c:v>
                </c:pt>
                <c:pt idx="4">
                  <c:v>2500</c:v>
                </c:pt>
                <c:pt idx="5">
                  <c:v>19340</c:v>
                </c:pt>
                <c:pt idx="6">
                  <c:v>2600</c:v>
                </c:pt>
                <c:pt idx="7">
                  <c:v>1895</c:v>
                </c:pt>
              </c:numCache>
            </c:numRef>
          </c:val>
        </c:ser>
        <c:ser>
          <c:idx val="2"/>
          <c:order val="2"/>
          <c:tx>
            <c:strRef>
              <c:f>'Лист1 (2)'!$D$2</c:f>
              <c:strCache>
                <c:ptCount val="1"/>
                <c:pt idx="0">
                  <c:v>2025 год: 176 300,000</c:v>
                </c:pt>
              </c:strCache>
            </c:strRef>
          </c:tx>
          <c:invertIfNegative val="0"/>
          <c:cat>
            <c:strRef>
              <c:f>'Лист1 (2)'!$A$3:$A$10</c:f>
              <c:strCache>
                <c:ptCount val="8"/>
                <c:pt idx="0">
                  <c:v>НДФЛ</c:v>
                </c:pt>
                <c:pt idx="1">
                  <c:v>Акцизы</c:v>
                </c:pt>
                <c:pt idx="2">
                  <c:v>Специальные налоговые режимы</c:v>
                </c:pt>
                <c:pt idx="3">
                  <c:v>Имущественные налоги</c:v>
                </c:pt>
                <c:pt idx="4">
                  <c:v>Госпошлина</c:v>
                </c:pt>
                <c:pt idx="5">
                  <c:v>Доходы от использования имущества</c:v>
                </c:pt>
                <c:pt idx="6">
                  <c:v>Доходы от продажи материальных и нематериальных активов</c:v>
                </c:pt>
                <c:pt idx="7">
                  <c:v>Иные доходы</c:v>
                </c:pt>
              </c:strCache>
            </c:strRef>
          </c:cat>
          <c:val>
            <c:numRef>
              <c:f>'Лист1 (2)'!$D$3:$D$10</c:f>
              <c:numCache>
                <c:formatCode>#,##0.000</c:formatCode>
                <c:ptCount val="8"/>
                <c:pt idx="0">
                  <c:v>111277</c:v>
                </c:pt>
                <c:pt idx="1">
                  <c:v>17038</c:v>
                </c:pt>
                <c:pt idx="2">
                  <c:v>8700</c:v>
                </c:pt>
                <c:pt idx="3">
                  <c:v>16000</c:v>
                </c:pt>
                <c:pt idx="4">
                  <c:v>2500</c:v>
                </c:pt>
                <c:pt idx="5">
                  <c:v>16270</c:v>
                </c:pt>
                <c:pt idx="6">
                  <c:v>2620</c:v>
                </c:pt>
                <c:pt idx="7">
                  <c:v>1895</c:v>
                </c:pt>
              </c:numCache>
            </c:numRef>
          </c:val>
        </c:ser>
        <c:ser>
          <c:idx val="3"/>
          <c:order val="3"/>
          <c:tx>
            <c:strRef>
              <c:f>'Лист1 (2)'!$E$2</c:f>
              <c:strCache>
                <c:ptCount val="1"/>
                <c:pt idx="0">
                  <c:v>2026 год: 178 784,000</c:v>
                </c:pt>
              </c:strCache>
            </c:strRef>
          </c:tx>
          <c:invertIfNegative val="0"/>
          <c:cat>
            <c:strRef>
              <c:f>'Лист1 (2)'!$A$3:$A$10</c:f>
              <c:strCache>
                <c:ptCount val="8"/>
                <c:pt idx="0">
                  <c:v>НДФЛ</c:v>
                </c:pt>
                <c:pt idx="1">
                  <c:v>Акцизы</c:v>
                </c:pt>
                <c:pt idx="2">
                  <c:v>Специальные налоговые режимы</c:v>
                </c:pt>
                <c:pt idx="3">
                  <c:v>Имущественные налоги</c:v>
                </c:pt>
                <c:pt idx="4">
                  <c:v>Госпошлина</c:v>
                </c:pt>
                <c:pt idx="5">
                  <c:v>Доходы от использования имущества</c:v>
                </c:pt>
                <c:pt idx="6">
                  <c:v>Доходы от продажи материальных и нематериальных активов</c:v>
                </c:pt>
                <c:pt idx="7">
                  <c:v>Иные доходы</c:v>
                </c:pt>
              </c:strCache>
            </c:strRef>
          </c:cat>
          <c:val>
            <c:numRef>
              <c:f>'Лист1 (2)'!$E$3:$E$10</c:f>
              <c:numCache>
                <c:formatCode>#,##0.000</c:formatCode>
                <c:ptCount val="8"/>
                <c:pt idx="0">
                  <c:v>114949</c:v>
                </c:pt>
                <c:pt idx="1">
                  <c:v>17735</c:v>
                </c:pt>
                <c:pt idx="2">
                  <c:v>8800</c:v>
                </c:pt>
                <c:pt idx="3">
                  <c:v>16000</c:v>
                </c:pt>
                <c:pt idx="4">
                  <c:v>2500</c:v>
                </c:pt>
                <c:pt idx="5">
                  <c:v>16020</c:v>
                </c:pt>
                <c:pt idx="6">
                  <c:v>2620</c:v>
                </c:pt>
                <c:pt idx="7">
                  <c:v>1895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707392"/>
        <c:axId val="59709312"/>
      </c:barChart>
      <c:catAx>
        <c:axId val="59707392"/>
        <c:scaling>
          <c:orientation val="minMax"/>
        </c:scaling>
        <c:delete val="0"/>
        <c:axPos val="b"/>
        <c:majorTickMark val="none"/>
        <c:minorTickMark val="none"/>
        <c:tickLblPos val="nextTo"/>
        <c:crossAx val="59709312"/>
        <c:crosses val="autoZero"/>
        <c:auto val="1"/>
        <c:lblAlgn val="ctr"/>
        <c:lblOffset val="100"/>
        <c:noMultiLvlLbl val="0"/>
      </c:catAx>
      <c:valAx>
        <c:axId val="59709312"/>
        <c:scaling>
          <c:orientation val="minMax"/>
        </c:scaling>
        <c:delete val="0"/>
        <c:axPos val="l"/>
        <c:majorGridlines/>
        <c:numFmt formatCode="#,##0.000" sourceLinked="1"/>
        <c:majorTickMark val="none"/>
        <c:minorTickMark val="none"/>
        <c:tickLblPos val="nextTo"/>
        <c:crossAx val="5970739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Лист1!$A$4</c:f>
              <c:strCache>
                <c:ptCount val="1"/>
                <c:pt idx="0">
                  <c:v>Дотации бюджетам бюджетной системы Российской Федерации</c:v>
                </c:pt>
              </c:strCache>
            </c:strRef>
          </c:tx>
          <c:invertIfNegative val="0"/>
          <c:cat>
            <c:strRef>
              <c:f>Лист1!$B$3:$E$3</c:f>
              <c:strCache>
                <c:ptCount val="4"/>
                <c:pt idx="0">
                  <c:v>2023 год:                                         993 202,138</c:v>
                </c:pt>
                <c:pt idx="1">
                  <c:v>2024 год:                                         964 721,529</c:v>
                </c:pt>
                <c:pt idx="2">
                  <c:v>2025 год:                           894 781,971</c:v>
                </c:pt>
                <c:pt idx="3">
                  <c:v>2026 год:                                 936 094,699</c:v>
                </c:pt>
              </c:strCache>
            </c:strRef>
          </c:cat>
          <c:val>
            <c:numRef>
              <c:f>Лист1!$B$4:$E$4</c:f>
              <c:numCache>
                <c:formatCode>#,##0.000</c:formatCode>
                <c:ptCount val="4"/>
                <c:pt idx="0">
                  <c:v>310674.16600000003</c:v>
                </c:pt>
                <c:pt idx="1">
                  <c:v>306093.06599999999</c:v>
                </c:pt>
                <c:pt idx="2">
                  <c:v>243480.99600000001</c:v>
                </c:pt>
                <c:pt idx="3">
                  <c:v>243480.99600000001</c:v>
                </c:pt>
              </c:numCache>
            </c:numRef>
          </c:val>
        </c:ser>
        <c:ser>
          <c:idx val="1"/>
          <c:order val="1"/>
          <c:tx>
            <c:strRef>
              <c:f>Лист1!$A$5</c:f>
              <c:strCache>
                <c:ptCount val="1"/>
                <c:pt idx="0">
                  <c:v>Субсидии бюджетам бюджетной системы Российской Федерации (межбюджетные субсидии)</c:v>
                </c:pt>
              </c:strCache>
            </c:strRef>
          </c:tx>
          <c:invertIfNegative val="0"/>
          <c:cat>
            <c:strRef>
              <c:f>Лист1!$B$3:$E$3</c:f>
              <c:strCache>
                <c:ptCount val="4"/>
                <c:pt idx="0">
                  <c:v>2023 год:                                         993 202,138</c:v>
                </c:pt>
                <c:pt idx="1">
                  <c:v>2024 год:                                         964 721,529</c:v>
                </c:pt>
                <c:pt idx="2">
                  <c:v>2025 год:                           894 781,971</c:v>
                </c:pt>
                <c:pt idx="3">
                  <c:v>2026 год:                                 936 094,699</c:v>
                </c:pt>
              </c:strCache>
            </c:strRef>
          </c:cat>
          <c:val>
            <c:numRef>
              <c:f>Лист1!$B$5:$E$5</c:f>
              <c:numCache>
                <c:formatCode>#,##0.000</c:formatCode>
                <c:ptCount val="4"/>
                <c:pt idx="0">
                  <c:v>214889.598</c:v>
                </c:pt>
                <c:pt idx="1">
                  <c:v>37549.748</c:v>
                </c:pt>
                <c:pt idx="2">
                  <c:v>14047.271000000001</c:v>
                </c:pt>
                <c:pt idx="3">
                  <c:v>14028.254999999999</c:v>
                </c:pt>
              </c:numCache>
            </c:numRef>
          </c:val>
        </c:ser>
        <c:ser>
          <c:idx val="2"/>
          <c:order val="2"/>
          <c:tx>
            <c:strRef>
              <c:f>Лист1!$A$6</c:f>
              <c:strCache>
                <c:ptCount val="1"/>
                <c:pt idx="0">
                  <c:v>Субвенции бюджетам бюджетной системы Российской Федерации</c:v>
                </c:pt>
              </c:strCache>
            </c:strRef>
          </c:tx>
          <c:invertIfNegative val="0"/>
          <c:cat>
            <c:strRef>
              <c:f>Лист1!$B$3:$E$3</c:f>
              <c:strCache>
                <c:ptCount val="4"/>
                <c:pt idx="0">
                  <c:v>2023 год:                                         993 202,138</c:v>
                </c:pt>
                <c:pt idx="1">
                  <c:v>2024 год:                                         964 721,529</c:v>
                </c:pt>
                <c:pt idx="2">
                  <c:v>2025 год:                           894 781,971</c:v>
                </c:pt>
                <c:pt idx="3">
                  <c:v>2026 год:                                 936 094,699</c:v>
                </c:pt>
              </c:strCache>
            </c:strRef>
          </c:cat>
          <c:val>
            <c:numRef>
              <c:f>Лист1!$B$6:$E$6</c:f>
              <c:numCache>
                <c:formatCode>#,##0.000</c:formatCode>
                <c:ptCount val="4"/>
                <c:pt idx="0">
                  <c:v>428626.11599999998</c:v>
                </c:pt>
                <c:pt idx="1">
                  <c:v>593597.33799999999</c:v>
                </c:pt>
                <c:pt idx="2">
                  <c:v>609772.32499999995</c:v>
                </c:pt>
                <c:pt idx="3">
                  <c:v>651104.071</c:v>
                </c:pt>
              </c:numCache>
            </c:numRef>
          </c:val>
        </c:ser>
        <c:ser>
          <c:idx val="3"/>
          <c:order val="3"/>
          <c:tx>
            <c:strRef>
              <c:f>Лист1!$A$7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invertIfNegative val="0"/>
          <c:cat>
            <c:strRef>
              <c:f>Лист1!$B$3:$E$3</c:f>
              <c:strCache>
                <c:ptCount val="4"/>
                <c:pt idx="0">
                  <c:v>2023 год:                                         993 202,138</c:v>
                </c:pt>
                <c:pt idx="1">
                  <c:v>2024 год:                                         964 721,529</c:v>
                </c:pt>
                <c:pt idx="2">
                  <c:v>2025 год:                           894 781,971</c:v>
                </c:pt>
                <c:pt idx="3">
                  <c:v>2026 год:                                 936 094,699</c:v>
                </c:pt>
              </c:strCache>
            </c:strRef>
          </c:cat>
          <c:val>
            <c:numRef>
              <c:f>Лист1!$B$7:$E$7</c:f>
              <c:numCache>
                <c:formatCode>#,##0.000</c:formatCode>
                <c:ptCount val="4"/>
                <c:pt idx="0">
                  <c:v>31578.609</c:v>
                </c:pt>
                <c:pt idx="1">
                  <c:v>27481.377</c:v>
                </c:pt>
                <c:pt idx="2">
                  <c:v>27481.377</c:v>
                </c:pt>
                <c:pt idx="3">
                  <c:v>27481.377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679040"/>
        <c:axId val="94680576"/>
      </c:barChart>
      <c:catAx>
        <c:axId val="94679040"/>
        <c:scaling>
          <c:orientation val="minMax"/>
        </c:scaling>
        <c:delete val="0"/>
        <c:axPos val="b"/>
        <c:majorTickMark val="out"/>
        <c:minorTickMark val="none"/>
        <c:tickLblPos val="nextTo"/>
        <c:crossAx val="94680576"/>
        <c:crosses val="autoZero"/>
        <c:auto val="1"/>
        <c:lblAlgn val="ctr"/>
        <c:lblOffset val="100"/>
        <c:noMultiLvlLbl val="0"/>
      </c:catAx>
      <c:valAx>
        <c:axId val="94680576"/>
        <c:scaling>
          <c:orientation val="minMax"/>
        </c:scaling>
        <c:delete val="0"/>
        <c:axPos val="l"/>
        <c:majorGridlines/>
        <c:numFmt formatCode="#,##0.000" sourceLinked="1"/>
        <c:majorTickMark val="out"/>
        <c:minorTickMark val="none"/>
        <c:tickLblPos val="nextTo"/>
        <c:crossAx val="9467904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'прил 15 (3)'!$B$1</c:f>
              <c:strCache>
                <c:ptCount val="1"/>
                <c:pt idx="0">
                  <c:v>Бюджет 2023 год (уточненный)</c:v>
                </c:pt>
              </c:strCache>
            </c:strRef>
          </c:tx>
          <c:invertIfNegative val="0"/>
          <c:cat>
            <c:strRef>
              <c:f>'прил 15 (3)'!$A$2:$A$3</c:f>
              <c:strCache>
                <c:ptCount val="2"/>
                <c:pt idx="0">
                  <c:v>Программные </c:v>
                </c:pt>
                <c:pt idx="1">
                  <c:v>Непрограммные </c:v>
                </c:pt>
              </c:strCache>
            </c:strRef>
          </c:cat>
          <c:val>
            <c:numRef>
              <c:f>'прил 15 (3)'!$B$2:$B$3</c:f>
              <c:numCache>
                <c:formatCode>_-* #,##0.000\ _₽_-;\-* #,##0.000\ _₽_-;_-* "-"??\ _₽_-;_-@_-</c:formatCode>
                <c:ptCount val="2"/>
                <c:pt idx="0" formatCode="#,##0.000_ ;\-#,##0.000\ ">
                  <c:v>1044874.8810000001</c:v>
                </c:pt>
                <c:pt idx="1">
                  <c:v>141389.383</c:v>
                </c:pt>
              </c:numCache>
            </c:numRef>
          </c:val>
        </c:ser>
        <c:ser>
          <c:idx val="1"/>
          <c:order val="1"/>
          <c:tx>
            <c:strRef>
              <c:f>'прил 15 (3)'!$C$1</c:f>
              <c:strCache>
                <c:ptCount val="1"/>
                <c:pt idx="0">
                  <c:v>Бюджет 2024 год (план)</c:v>
                </c:pt>
              </c:strCache>
            </c:strRef>
          </c:tx>
          <c:invertIfNegative val="0"/>
          <c:cat>
            <c:strRef>
              <c:f>'прил 15 (3)'!$A$2:$A$3</c:f>
              <c:strCache>
                <c:ptCount val="2"/>
                <c:pt idx="0">
                  <c:v>Программные </c:v>
                </c:pt>
                <c:pt idx="1">
                  <c:v>Непрограммные </c:v>
                </c:pt>
              </c:strCache>
            </c:strRef>
          </c:cat>
          <c:val>
            <c:numRef>
              <c:f>'прил 15 (3)'!$C$2:$C$3</c:f>
              <c:numCache>
                <c:formatCode>_-* #,##0.000\ _₽_-;\-* #,##0.000\ _₽_-;_-* "-"??\ _₽_-;_-@_-</c:formatCode>
                <c:ptCount val="2"/>
                <c:pt idx="0" formatCode="#,##0.000_ ;\-#,##0.000\ ">
                  <c:v>979159.61499999999</c:v>
                </c:pt>
                <c:pt idx="1">
                  <c:v>174274.91399999999</c:v>
                </c:pt>
              </c:numCache>
            </c:numRef>
          </c:val>
        </c:ser>
        <c:ser>
          <c:idx val="2"/>
          <c:order val="2"/>
          <c:tx>
            <c:strRef>
              <c:f>'прил 15 (3)'!$D$1</c:f>
              <c:strCache>
                <c:ptCount val="1"/>
                <c:pt idx="0">
                  <c:v>Бюджет 2025 год (план)</c:v>
                </c:pt>
              </c:strCache>
            </c:strRef>
          </c:tx>
          <c:invertIfNegative val="0"/>
          <c:cat>
            <c:strRef>
              <c:f>'прил 15 (3)'!$A$2:$A$3</c:f>
              <c:strCache>
                <c:ptCount val="2"/>
                <c:pt idx="0">
                  <c:v>Программные </c:v>
                </c:pt>
                <c:pt idx="1">
                  <c:v>Непрограммные </c:v>
                </c:pt>
              </c:strCache>
            </c:strRef>
          </c:cat>
          <c:val>
            <c:numRef>
              <c:f>'прил 15 (3)'!$D$2:$D$3</c:f>
              <c:numCache>
                <c:formatCode>_-* #,##0.000\ _₽_-;\-* #,##0.000\ _₽_-;_-* "-"??\ _₽_-;_-@_-</c:formatCode>
                <c:ptCount val="2"/>
                <c:pt idx="0" formatCode="#,##0.000_ ;\-#,##0.000\ ">
                  <c:v>930975.65</c:v>
                </c:pt>
                <c:pt idx="1">
                  <c:v>140106.321</c:v>
                </c:pt>
              </c:numCache>
            </c:numRef>
          </c:val>
        </c:ser>
        <c:ser>
          <c:idx val="3"/>
          <c:order val="3"/>
          <c:tx>
            <c:strRef>
              <c:f>'прил 15 (3)'!$E$1</c:f>
              <c:strCache>
                <c:ptCount val="1"/>
                <c:pt idx="0">
                  <c:v>Бюджет 2026 год (план)</c:v>
                </c:pt>
              </c:strCache>
            </c:strRef>
          </c:tx>
          <c:invertIfNegative val="0"/>
          <c:cat>
            <c:strRef>
              <c:f>'прил 15 (3)'!$A$2:$A$3</c:f>
              <c:strCache>
                <c:ptCount val="2"/>
                <c:pt idx="0">
                  <c:v>Программные </c:v>
                </c:pt>
                <c:pt idx="1">
                  <c:v>Непрограммные </c:v>
                </c:pt>
              </c:strCache>
            </c:strRef>
          </c:cat>
          <c:val>
            <c:numRef>
              <c:f>'прил 15 (3)'!$E$2:$E$3</c:f>
              <c:numCache>
                <c:formatCode>_-* #,##0.000\ _₽_-;\-* #,##0.000\ _₽_-;_-* "-"??\ _₽_-;_-@_-</c:formatCode>
                <c:ptCount val="2"/>
                <c:pt idx="0" formatCode="#,##0.000_ ;\-#,##0.000\ ">
                  <c:v>957077.06299999997</c:v>
                </c:pt>
                <c:pt idx="1">
                  <c:v>159536.636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09132800"/>
        <c:axId val="115890048"/>
      </c:barChart>
      <c:catAx>
        <c:axId val="109132800"/>
        <c:scaling>
          <c:orientation val="minMax"/>
        </c:scaling>
        <c:delete val="0"/>
        <c:axPos val="b"/>
        <c:majorTickMark val="none"/>
        <c:minorTickMark val="none"/>
        <c:tickLblPos val="nextTo"/>
        <c:crossAx val="115890048"/>
        <c:crosses val="autoZero"/>
        <c:auto val="1"/>
        <c:lblAlgn val="ctr"/>
        <c:lblOffset val="100"/>
        <c:noMultiLvlLbl val="0"/>
      </c:catAx>
      <c:valAx>
        <c:axId val="115890048"/>
        <c:scaling>
          <c:orientation val="minMax"/>
        </c:scaling>
        <c:delete val="1"/>
        <c:axPos val="l"/>
        <c:numFmt formatCode="#,##0.000_ ;\-#,##0.000\ " sourceLinked="1"/>
        <c:majorTickMark val="none"/>
        <c:minorTickMark val="none"/>
        <c:tickLblPos val="nextTo"/>
        <c:crossAx val="109132800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991656420403498"/>
          <c:y val="1.7669255126744565E-2"/>
          <c:w val="0.80491625206621664"/>
          <c:h val="0.587055997326197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'Лист1 (2)'!$B$2</c:f>
              <c:strCache>
                <c:ptCount val="1"/>
                <c:pt idx="0">
                  <c:v>2022 год: 1 041 627,622</c:v>
                </c:pt>
              </c:strCache>
            </c:strRef>
          </c:tx>
          <c:invertIfNegative val="0"/>
          <c:cat>
            <c:strRef>
              <c:f>'Лист1 (2)'!$A$3:$A$13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</c:strCache>
            </c:strRef>
          </c:cat>
          <c:val>
            <c:numRef>
              <c:f>'Лист1 (2)'!$B$3:$B$13</c:f>
              <c:numCache>
                <c:formatCode>#,##0.000</c:formatCode>
                <c:ptCount val="11"/>
                <c:pt idx="0">
                  <c:v>123623.602</c:v>
                </c:pt>
                <c:pt idx="1">
                  <c:v>1710.1759999999999</c:v>
                </c:pt>
                <c:pt idx="2">
                  <c:v>991.74699999999996</c:v>
                </c:pt>
                <c:pt idx="3">
                  <c:v>29347.684000000001</c:v>
                </c:pt>
                <c:pt idx="4">
                  <c:v>124620.52899999999</c:v>
                </c:pt>
                <c:pt idx="5">
                  <c:v>555</c:v>
                </c:pt>
                <c:pt idx="6">
                  <c:v>661157.90700000001</c:v>
                </c:pt>
                <c:pt idx="7">
                  <c:v>40601.47</c:v>
                </c:pt>
                <c:pt idx="8">
                  <c:v>42986.375</c:v>
                </c:pt>
                <c:pt idx="9">
                  <c:v>12676.133</c:v>
                </c:pt>
                <c:pt idx="10">
                  <c:v>3357</c:v>
                </c:pt>
              </c:numCache>
            </c:numRef>
          </c:val>
        </c:ser>
        <c:ser>
          <c:idx val="1"/>
          <c:order val="1"/>
          <c:tx>
            <c:strRef>
              <c:f>'Лист1 (2)'!$C$2</c:f>
              <c:strCache>
                <c:ptCount val="1"/>
                <c:pt idx="0">
                  <c:v>2023 год: 976 194,104</c:v>
                </c:pt>
              </c:strCache>
            </c:strRef>
          </c:tx>
          <c:invertIfNegative val="0"/>
          <c:cat>
            <c:strRef>
              <c:f>'Лист1 (2)'!$A$3:$A$13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</c:strCache>
            </c:strRef>
          </c:cat>
          <c:val>
            <c:numRef>
              <c:f>'Лист1 (2)'!$C$3:$C$13</c:f>
              <c:numCache>
                <c:formatCode>#,##0.000</c:formatCode>
                <c:ptCount val="11"/>
                <c:pt idx="0">
                  <c:v>130526.07</c:v>
                </c:pt>
                <c:pt idx="1">
                  <c:v>1951.38</c:v>
                </c:pt>
                <c:pt idx="2">
                  <c:v>805</c:v>
                </c:pt>
                <c:pt idx="3">
                  <c:v>15218.134</c:v>
                </c:pt>
                <c:pt idx="4">
                  <c:v>60856.184999999998</c:v>
                </c:pt>
                <c:pt idx="5">
                  <c:v>515</c:v>
                </c:pt>
                <c:pt idx="6">
                  <c:v>619546.63</c:v>
                </c:pt>
                <c:pt idx="7">
                  <c:v>43194.171000000002</c:v>
                </c:pt>
                <c:pt idx="8">
                  <c:v>96001.620999999999</c:v>
                </c:pt>
                <c:pt idx="9">
                  <c:v>4222.9139999999998</c:v>
                </c:pt>
                <c:pt idx="10">
                  <c:v>3357</c:v>
                </c:pt>
              </c:numCache>
            </c:numRef>
          </c:val>
        </c:ser>
        <c:ser>
          <c:idx val="2"/>
          <c:order val="2"/>
          <c:tx>
            <c:strRef>
              <c:f>'Лист1 (2)'!$D$2</c:f>
              <c:strCache>
                <c:ptCount val="1"/>
                <c:pt idx="0">
                  <c:v>2024 год: 954 904,716</c:v>
                </c:pt>
              </c:strCache>
            </c:strRef>
          </c:tx>
          <c:invertIfNegative val="0"/>
          <c:cat>
            <c:strRef>
              <c:f>'Лист1 (2)'!$A$3:$A$13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</c:strCache>
            </c:strRef>
          </c:cat>
          <c:val>
            <c:numRef>
              <c:f>'Лист1 (2)'!$D$3:$D$13</c:f>
              <c:numCache>
                <c:formatCode>#,##0.000</c:formatCode>
                <c:ptCount val="11"/>
                <c:pt idx="0">
                  <c:v>118374.855</c:v>
                </c:pt>
                <c:pt idx="1">
                  <c:v>2021.84</c:v>
                </c:pt>
                <c:pt idx="2">
                  <c:v>805</c:v>
                </c:pt>
                <c:pt idx="3">
                  <c:v>15023.513999999999</c:v>
                </c:pt>
                <c:pt idx="4">
                  <c:v>48295.680999999997</c:v>
                </c:pt>
                <c:pt idx="5">
                  <c:v>515</c:v>
                </c:pt>
                <c:pt idx="6">
                  <c:v>639869.35900000005</c:v>
                </c:pt>
                <c:pt idx="7">
                  <c:v>38872.644999999997</c:v>
                </c:pt>
                <c:pt idx="8">
                  <c:v>97083.692999999999</c:v>
                </c:pt>
                <c:pt idx="9">
                  <c:v>975.16899999999998</c:v>
                </c:pt>
                <c:pt idx="10">
                  <c:v>2500</c:v>
                </c:pt>
              </c:numCache>
            </c:numRef>
          </c:val>
        </c:ser>
        <c:ser>
          <c:idx val="3"/>
          <c:order val="3"/>
          <c:tx>
            <c:strRef>
              <c:f>'Лист1 (2)'!$E$2</c:f>
              <c:strCache>
                <c:ptCount val="1"/>
                <c:pt idx="0">
                  <c:v>2025 год: 952 311,190</c:v>
                </c:pt>
              </c:strCache>
            </c:strRef>
          </c:tx>
          <c:invertIfNegative val="0"/>
          <c:cat>
            <c:strRef>
              <c:f>'Лист1 (2)'!$A$3:$A$13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</c:strCache>
            </c:strRef>
          </c:cat>
          <c:val>
            <c:numRef>
              <c:f>'Лист1 (2)'!$E$3:$E$13</c:f>
              <c:numCache>
                <c:formatCode>#,##0.000</c:formatCode>
                <c:ptCount val="11"/>
                <c:pt idx="0">
                  <c:v>110499.318</c:v>
                </c:pt>
                <c:pt idx="1">
                  <c:v>2083.92</c:v>
                </c:pt>
                <c:pt idx="2">
                  <c:v>505</c:v>
                </c:pt>
                <c:pt idx="3">
                  <c:v>14823.513999999999</c:v>
                </c:pt>
                <c:pt idx="4">
                  <c:v>23219.668000000001</c:v>
                </c:pt>
                <c:pt idx="5">
                  <c:v>515</c:v>
                </c:pt>
                <c:pt idx="6">
                  <c:v>652099.11199999996</c:v>
                </c:pt>
                <c:pt idx="7">
                  <c:v>47077.832000000002</c:v>
                </c:pt>
                <c:pt idx="8">
                  <c:v>98512.096999999994</c:v>
                </c:pt>
                <c:pt idx="9">
                  <c:v>975.72900000000004</c:v>
                </c:pt>
                <c:pt idx="10">
                  <c:v>2000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2145152"/>
        <c:axId val="132146688"/>
      </c:barChart>
      <c:catAx>
        <c:axId val="132145152"/>
        <c:scaling>
          <c:orientation val="minMax"/>
        </c:scaling>
        <c:delete val="0"/>
        <c:axPos val="b"/>
        <c:majorTickMark val="none"/>
        <c:minorTickMark val="none"/>
        <c:tickLblPos val="nextTo"/>
        <c:crossAx val="132146688"/>
        <c:crosses val="autoZero"/>
        <c:auto val="1"/>
        <c:lblAlgn val="ctr"/>
        <c:lblOffset val="100"/>
        <c:noMultiLvlLbl val="0"/>
      </c:catAx>
      <c:valAx>
        <c:axId val="132146688"/>
        <c:scaling>
          <c:orientation val="minMax"/>
        </c:scaling>
        <c:delete val="0"/>
        <c:axPos val="l"/>
        <c:majorGridlines/>
        <c:numFmt formatCode="#,##0.000" sourceLinked="1"/>
        <c:majorTickMark val="none"/>
        <c:minorTickMark val="none"/>
        <c:tickLblPos val="nextTo"/>
        <c:crossAx val="13214515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71479" cy="497921"/>
          </a:xfrm>
          <a:prstGeom prst="rect">
            <a:avLst/>
          </a:prstGeom>
        </p:spPr>
        <p:txBody>
          <a:bodyPr vert="horz" lIns="91956" tIns="45979" rIns="91956" bIns="4597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917" y="1"/>
            <a:ext cx="2971479" cy="497921"/>
          </a:xfrm>
          <a:prstGeom prst="rect">
            <a:avLst/>
          </a:prstGeom>
        </p:spPr>
        <p:txBody>
          <a:bodyPr vert="horz" lIns="91956" tIns="45979" rIns="91956" bIns="45979" rtlCol="0"/>
          <a:lstStyle>
            <a:lvl1pPr algn="r">
              <a:defRPr sz="1200"/>
            </a:lvl1pPr>
          </a:lstStyle>
          <a:p>
            <a:fld id="{5727BF3F-8DF5-402D-A262-373E4AA48D3B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4600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56" tIns="45979" rIns="91956" bIns="4597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481" y="4786719"/>
            <a:ext cx="5487042" cy="3916550"/>
          </a:xfrm>
          <a:prstGeom prst="rect">
            <a:avLst/>
          </a:prstGeom>
        </p:spPr>
        <p:txBody>
          <a:bodyPr vert="horz" lIns="91956" tIns="45979" rIns="91956" bIns="4597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49354"/>
            <a:ext cx="2971479" cy="497921"/>
          </a:xfrm>
          <a:prstGeom prst="rect">
            <a:avLst/>
          </a:prstGeom>
        </p:spPr>
        <p:txBody>
          <a:bodyPr vert="horz" lIns="91956" tIns="45979" rIns="91956" bIns="4597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917" y="9449354"/>
            <a:ext cx="2971479" cy="497921"/>
          </a:xfrm>
          <a:prstGeom prst="rect">
            <a:avLst/>
          </a:prstGeom>
        </p:spPr>
        <p:txBody>
          <a:bodyPr vert="horz" lIns="91956" tIns="45979" rIns="91956" bIns="45979" rtlCol="0" anchor="b"/>
          <a:lstStyle>
            <a:lvl1pPr algn="r">
              <a:defRPr sz="1200"/>
            </a:lvl1pPr>
          </a:lstStyle>
          <a:p>
            <a:fld id="{C24C596A-21FC-4F1D-AD7C-11457918A8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234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C596A-21FC-4F1D-AD7C-11457918A8D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187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20262-E01D-49F4-B831-D6061A01A92E}" type="datetime1">
              <a:rPr lang="ru-RU" smtClean="0"/>
              <a:t>25.10.2023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6706-56A1-4317-91DE-E0DB81D2560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6670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C90AF-7DC6-47BC-BD0A-5FA23B07BB93}" type="datetime1">
              <a:rPr lang="ru-RU" smtClean="0"/>
              <a:t>25.10.2023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6706-56A1-4317-91DE-E0DB81D2560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6624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D1B85-2008-4C43-B7AC-303C7A39AB85}" type="datetime1">
              <a:rPr lang="ru-RU" smtClean="0"/>
              <a:t>25.10.2023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6706-56A1-4317-91DE-E0DB81D2560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9671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67BAB-4931-4339-B89D-5AB462798B9B}" type="datetime1">
              <a:rPr lang="ru-RU" smtClean="0"/>
              <a:t>25.10.2023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6706-56A1-4317-91DE-E0DB81D2560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452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3FC45-3ADC-447A-A7A1-F6920ABB730F}" type="datetime1">
              <a:rPr lang="ru-RU" smtClean="0"/>
              <a:t>25.10.2023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6706-56A1-4317-91DE-E0DB81D2560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9242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8EB7C-1895-43D3-B1C1-E42B31FC76B1}" type="datetime1">
              <a:rPr lang="ru-RU" smtClean="0"/>
              <a:t>25.10.2023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6706-56A1-4317-91DE-E0DB81D2560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5613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E6216-1713-4E7E-A8EF-BCD70462ED46}" type="datetime1">
              <a:rPr lang="ru-RU" smtClean="0"/>
              <a:t>25.10.2023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6706-56A1-4317-91DE-E0DB81D2560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3157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8DA80-40C7-453F-8B6C-3F03C6701B95}" type="datetime1">
              <a:rPr lang="ru-RU" smtClean="0"/>
              <a:t>25.10.2023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6706-56A1-4317-91DE-E0DB81D2560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941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8AB4-06C8-4AEB-9E6A-454BCBB1DFAF}" type="datetime1">
              <a:rPr lang="ru-RU" smtClean="0"/>
              <a:t>25.10.2023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6706-56A1-4317-91DE-E0DB81D2560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4854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82665-0CC1-4A00-B368-EC2BEE63F619}" type="datetime1">
              <a:rPr lang="ru-RU" smtClean="0"/>
              <a:t>25.10.2023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6706-56A1-4317-91DE-E0DB81D2560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3800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D0026-3E30-485A-A690-C950B73FD11A}" type="datetime1">
              <a:rPr lang="ru-RU" smtClean="0"/>
              <a:t>25.10.2023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6706-56A1-4317-91DE-E0DB81D2560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4006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EAACC-458C-4DAD-B1E6-6ABDF3B34B05}" type="datetime1">
              <a:rPr lang="ru-RU" smtClean="0"/>
              <a:t>25.10.2023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Бюджет для граждан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76706-56A1-4317-91DE-E0DB81D2560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7154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hankayski.ru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:\Финансовое управление\_Temp_\Ханка\_DSC09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89" y="256031"/>
            <a:ext cx="11870280" cy="6120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70947" y="474930"/>
            <a:ext cx="758791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u="sng" dirty="0" err="1" smtClean="0">
                <a:solidFill>
                  <a:srgbClr val="7030A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Ханкайский</a:t>
            </a:r>
            <a:r>
              <a:rPr lang="ru-RU" sz="4800" b="1" u="sng" dirty="0" smtClean="0">
                <a:solidFill>
                  <a:srgbClr val="7030A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муниципальный округ:</a:t>
            </a:r>
          </a:p>
          <a:p>
            <a:pPr algn="ctr"/>
            <a:r>
              <a:rPr lang="ru-RU" sz="3600" b="1" u="sng" dirty="0">
                <a:solidFill>
                  <a:srgbClr val="7030A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600" b="1" u="sng" dirty="0" smtClean="0">
                <a:solidFill>
                  <a:srgbClr val="7030A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роект бюджета на 2024 год и плановый период 2025-2026 годов</a:t>
            </a:r>
          </a:p>
          <a:p>
            <a:endParaRPr lang="ru-RU" sz="4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807345" y="5482207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8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1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  <a:endParaRPr lang="ru-RU" sz="1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13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855" y="251098"/>
            <a:ext cx="115604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 структура налоговых и неналоговых доходов бюджета Ханкайского </a:t>
            </a:r>
          </a:p>
          <a:p>
            <a:pPr algn="ctr"/>
            <a:r>
              <a:rPr lang="ru-RU" sz="2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округа на 2024 год и плановый период 2025-2026 годов (</a:t>
            </a:r>
            <a:r>
              <a:rPr lang="ru-RU" sz="2400" b="1" u="sng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2400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8237215"/>
              </p:ext>
            </p:extLst>
          </p:nvPr>
        </p:nvGraphicFramePr>
        <p:xfrm>
          <a:off x="645695" y="1159878"/>
          <a:ext cx="11197388" cy="5585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7272"/>
                <a:gridCol w="987360"/>
                <a:gridCol w="987360"/>
                <a:gridCol w="1035363"/>
                <a:gridCol w="617550"/>
                <a:gridCol w="1016614"/>
                <a:gridCol w="1045869"/>
              </a:tblGrid>
              <a:tr h="64970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налога (сбора)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2022 года (факт)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год,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уточненный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2024 год, план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2024год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 2023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году(%)</a:t>
                      </a:r>
                      <a:endParaRPr lang="ru-RU" sz="1200" dirty="0" smtClean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2025 год,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год, 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dirty="0" smtClean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5909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НАЛОГОВЫЕ И НЕНАЛОГОВЫЕ ДОХОДЫ: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418 214,646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175 992,925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188 713,000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176 300,000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180 519,000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4814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324 915,106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107 722,000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122 270,000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111 277,000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949,000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4545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Акцизы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13 882,063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13 057,000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15 908,000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17 038,000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17 735,000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759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в связи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применением упрощенной системы налогообложения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26 433,622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1 300,000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1 400,000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1 500,000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1 600,000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527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налог на вмененный доход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79,469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4545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сельскохозяйственный налог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1 450,854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2 500,000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2 500,000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2 500,000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775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в связи с применением патентной системы налогообложения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4 930,996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4 200,000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4 700,000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4 700,000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4 700,000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4545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физических лиц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3 747,225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3 700,000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4 600,000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5 000,000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5 000,000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4545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11 945,592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13 000,000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11 000,000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11 000,000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11 000,000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4545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2 958,097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2 400,000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2 500,000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2 500,000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2 500,000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0909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18 034,901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151,000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19 340,000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16 270,000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16 020,000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4545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за негативное воздействие на окружающую среду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157,005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7752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платных услуг и компенсации затрат государства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722,639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978,996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636,000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636,000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636,000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5365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7 525,947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7 355,929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600,000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2 620,000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2 620,000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4545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Штрафы, санкции, возмещение ущерба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1 323,971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1 900,000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4545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неналоговые доходы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107,159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890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1277513"/>
              </p:ext>
            </p:extLst>
          </p:nvPr>
        </p:nvGraphicFramePr>
        <p:xfrm>
          <a:off x="890016" y="585216"/>
          <a:ext cx="10643616" cy="5657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59579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9539" y="39634"/>
            <a:ext cx="102534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 структура межбюджетных трансфертов Ханкайского муниципального округа на 2024 год и плановый период 2025-2026 годов (</a:t>
            </a:r>
            <a:r>
              <a:rPr lang="ru-RU" sz="2000" b="1" u="sng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0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algn="ctr"/>
            <a:endParaRPr lang="ru-RU" sz="20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906761"/>
              </p:ext>
            </p:extLst>
          </p:nvPr>
        </p:nvGraphicFramePr>
        <p:xfrm>
          <a:off x="259650" y="769547"/>
          <a:ext cx="11333248" cy="28258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81969"/>
                <a:gridCol w="1142949"/>
                <a:gridCol w="1066753"/>
                <a:gridCol w="771491"/>
                <a:gridCol w="990556"/>
                <a:gridCol w="979530"/>
              </a:tblGrid>
              <a:tr h="544713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9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год, (уточненный)</a:t>
                      </a:r>
                      <a:endParaRPr lang="ru-RU" sz="9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год, 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 год к 2023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году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 год,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2026 год,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/>
                </a:tc>
              </a:tr>
              <a:tr h="30463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993 202,138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964 721,529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894 781,971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936 094,699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9711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бюджетам бюджетной системы РФ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310 674,165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306 093,066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243480,996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243 480,996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9711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бюджетной системы РФ (межбюджетные субсидии)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214 889,598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37 549,748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14 047,271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14 028,255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9711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бюджетной системы РФ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428 626,116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593 597,338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609 772,325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651 104,071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058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31 578,609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27 481,377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27 481,377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27 481,377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7210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безвозмездные поступления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7 232,800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3027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бюджетов бюджетной системы РФ от возврата остатков субсидий, субвенций и иных межбюджетных трансфертов, имеющих целевое назначение, прошлых лет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200,849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2591670"/>
              </p:ext>
            </p:extLst>
          </p:nvPr>
        </p:nvGraphicFramePr>
        <p:xfrm>
          <a:off x="2154404" y="3579896"/>
          <a:ext cx="7151521" cy="3173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8950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199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u="sng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Расходы бюджета Ханкайского муниципального </a:t>
            </a:r>
            <a:r>
              <a:rPr lang="ru-RU" sz="2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округа по муниципальным программам и непрограммным расходам на 2024 год и плановый период 2025-2026 годов (</a:t>
            </a:r>
            <a:r>
              <a:rPr lang="ru-RU" sz="2400" b="1" u="sng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тыс.руб</a:t>
            </a:r>
            <a:r>
              <a:rPr lang="ru-RU" sz="2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.)</a:t>
            </a:r>
            <a:endParaRPr lang="ru-RU" dirty="0">
              <a:solidFill>
                <a:srgbClr val="7030A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203817"/>
              </p:ext>
            </p:extLst>
          </p:nvPr>
        </p:nvGraphicFramePr>
        <p:xfrm>
          <a:off x="609603" y="3064244"/>
          <a:ext cx="10277472" cy="33127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6060"/>
                <a:gridCol w="1211179"/>
                <a:gridCol w="1136483"/>
                <a:gridCol w="933450"/>
                <a:gridCol w="1171411"/>
                <a:gridCol w="122888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2023 года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(уточненный)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2024 года (план )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к 2023 году (%)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                2025 года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(план)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года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50882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Программные расходы всего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1 044 874,881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979 159,615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930 975,650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957 077,063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5649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Муниципальная программа  "Развитие образования в </a:t>
                      </a:r>
                      <a:r>
                        <a:rPr lang="ru-RU" sz="1100" b="0" i="0" u="none" strike="noStrike" dirty="0" err="1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Ханкайском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 муниципальном </a:t>
                      </a:r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округе" 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на </a:t>
                      </a:r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2020-2025 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годы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624 999,107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800 868,801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128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814 318,451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843 566,417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5649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Муниципальная программа "Развитие культуры и туризма в </a:t>
                      </a:r>
                      <a:r>
                        <a:rPr lang="ru-RU" sz="1100" b="0" i="0" u="none" strike="noStrike" dirty="0" err="1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Ханкайском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 муниципальном </a:t>
                      </a:r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округе»" 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на </a:t>
                      </a:r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2020-2025 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годы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79 295,067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62 363,312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92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56 874,792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55 326,850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5649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Муниципальная программа "Охрана окружающей среды Ханкайского муниципального </a:t>
                      </a:r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округа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" на </a:t>
                      </a:r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2020-2025 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годы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470,000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470,000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470,000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470,000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5649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Муниципальная программа "Развитие физической культуры  и спорта в </a:t>
                      </a:r>
                      <a:r>
                        <a:rPr lang="ru-RU" sz="1100" b="0" i="0" u="none" strike="noStrike" dirty="0" err="1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Ханкайском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 муниципальном </a:t>
                      </a:r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округе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"  на 2020-2024 годы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187 047,235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3 427,022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933,256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933,504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5649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Муниципальная программа </a:t>
                      </a:r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«Комплексное развитие сельских территорий 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Ханкайского муниципального </a:t>
                      </a:r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округа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" на </a:t>
                      </a:r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2020-2025 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годы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150,000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150,000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150,000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150,000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5649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Муниципальная программа "Развитие муниципальной службы в </a:t>
                      </a:r>
                      <a:r>
                        <a:rPr lang="ru-RU" sz="1100" b="0" i="0" u="none" strike="noStrike" dirty="0" err="1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Ханкайском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 муниципальном </a:t>
                      </a:r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округе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" на </a:t>
                      </a:r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2020-2025 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годы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24 920,344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28 415,251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114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20 439,380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18 521,586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5649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Муниципальная программа "Развитие систем жилищно-коммунальной инфраструктуры в </a:t>
                      </a:r>
                      <a:r>
                        <a:rPr lang="ru-RU" sz="1100" b="0" i="0" u="none" strike="noStrike" dirty="0" err="1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Ханкайском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 муниципальном </a:t>
                      </a:r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округе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" на </a:t>
                      </a:r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2020-2025 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годы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48 347,629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12 194,107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25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300,000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300,000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087421"/>
              </p:ext>
            </p:extLst>
          </p:nvPr>
        </p:nvGraphicFramePr>
        <p:xfrm>
          <a:off x="633663" y="1387642"/>
          <a:ext cx="11077074" cy="1435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88077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008922"/>
              </p:ext>
            </p:extLst>
          </p:nvPr>
        </p:nvGraphicFramePr>
        <p:xfrm>
          <a:off x="629653" y="470068"/>
          <a:ext cx="10705097" cy="6189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0147"/>
                <a:gridCol w="1190625"/>
                <a:gridCol w="1095375"/>
                <a:gridCol w="666750"/>
                <a:gridCol w="1143000"/>
                <a:gridCol w="1219200"/>
              </a:tblGrid>
              <a:tr h="25649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2023 года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(уточненный)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2024 года (план )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к 2023 году (%)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года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(план)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года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5649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Муниципальная программа "Доступная среда в </a:t>
                      </a:r>
                      <a:r>
                        <a:rPr lang="ru-RU" sz="1100" b="0" i="0" u="none" strike="noStrike" dirty="0" err="1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Ханкайском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 муниципальном </a:t>
                      </a:r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округе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" на </a:t>
                      </a:r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2020-2025 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годы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50,000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50,000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50,000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50,000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5649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Муниципальная программа «Развитие малого и среднего предпринимательства в </a:t>
                      </a:r>
                      <a:r>
                        <a:rPr lang="ru-RU" sz="1100" b="0" i="0" u="none" strike="noStrike" dirty="0" err="1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Ханкайском</a:t>
                      </a:r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 муниципальном округе» на 2020-2025</a:t>
                      </a:r>
                      <a:r>
                        <a:rPr lang="ru-RU" sz="1100" b="0" i="0" u="none" strike="noStrike" baseline="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 годы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100,00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100,000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100,000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100,000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5649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Муниципальная программа "Обеспечение жильем молодых семей Ханкайского муниципального </a:t>
                      </a:r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округа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" на </a:t>
                      </a:r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2020-2025 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годы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630,000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872,102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138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710,117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669,595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5649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Муниципальная программа "Развитие информационного общества в </a:t>
                      </a:r>
                      <a:r>
                        <a:rPr lang="ru-RU" sz="1100" b="0" i="0" u="none" strike="noStrike" dirty="0" err="1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Ханкайском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 муниципальном </a:t>
                      </a:r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округе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" на </a:t>
                      </a:r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2020-2025 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годы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5 457,184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6 183,314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113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3 871,937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100" b="0" i="0" u="none" strike="noStrike" dirty="0" smtClean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3 990,857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564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Муниципальная программа "Развитие дорожного хозяйства и повышение безопасности дорожного движения в </a:t>
                      </a:r>
                      <a:r>
                        <a:rPr lang="ru-RU" sz="1100" b="0" i="0" u="none" strike="noStrike" dirty="0" err="1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Ханкайском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 муниципальном </a:t>
                      </a:r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округе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" на </a:t>
                      </a:r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2020-2025 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годы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100" b="0" i="0" u="none" strike="noStrike" dirty="0" smtClean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31 116,280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100" b="0" i="0" u="none" strike="noStrike" dirty="0" smtClean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15 908,000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100" b="0" i="0" u="none" strike="noStrike" dirty="0" smtClean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51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100" b="0" i="0" u="none" strike="noStrike" dirty="0" smtClean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17 038,000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100" b="0" i="0" u="none" strike="noStrike" dirty="0" smtClean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17 735,000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5649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Муниципальная программа "Профилактика правонарушений, терроризма и экстремизма и противодействие распространению наркотиков на территории Ханкайского муниципального </a:t>
                      </a:r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округа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" на </a:t>
                      </a:r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2020-2025 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годы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45,000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285,000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В 6 раз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45,000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45,000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564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Муниципальная программа "Развитие градостроительной и землеустроительной деятельности на территории Ханкайского муниципального </a:t>
                      </a:r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округа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" на 2020-2024 годы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835,000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1 125,000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135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230,000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230,000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672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Муниципальная программа "Управление муниципальным имуществом в </a:t>
                      </a:r>
                      <a:r>
                        <a:rPr lang="ru-RU" sz="1100" b="0" i="0" u="none" strike="noStrike" dirty="0" err="1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Ханкайском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 муниципальном </a:t>
                      </a:r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округе" 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на </a:t>
                      </a:r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2020-2025 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годы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6 268,129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9 076,051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145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1 200,000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1 200,000</a:t>
                      </a:r>
                    </a:p>
                    <a:p>
                      <a:pPr algn="ctr" fontAlgn="t"/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672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Муниципальная программа «Поддержка и развитие транспортного обслуживания на территории Ханкайского</a:t>
                      </a:r>
                      <a:r>
                        <a:rPr lang="ru-RU" sz="1100" b="0" i="0" u="none" strike="noStrike" baseline="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 муниципального округа» на 2022-2026 годы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1 485,000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4</a:t>
                      </a:r>
                      <a:r>
                        <a:rPr lang="ru-RU" sz="1100" b="0" i="0" u="none" strike="noStrike" baseline="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 457,631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В 3 раза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1 284,000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1 284,000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5649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Муниципальная программа "Укрепление общественного здоровья в </a:t>
                      </a:r>
                      <a:r>
                        <a:rPr lang="ru-RU" sz="1100" b="0" i="0" u="none" strike="noStrike" dirty="0" err="1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Ханкайском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 муниципальном </a:t>
                      </a:r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округе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" на </a:t>
                      </a:r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2020-2025 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годы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150,000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50,000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33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50,000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50,000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5649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Муниципальная программа "Благоустройство, озеленение и освещение территории муниципального округа" на 2021 -2025 годы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20 093,913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21 598,308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56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1 345,000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888,537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5649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Муниципальная программа "Формирование современной городской среды" на  территории Ханкайского муниципального округа" на 2021-2027 годы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13 314,993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11 465,716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86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11 465,716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11 465,716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5649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Муниципальная программа «Противодействие коррупции в </a:t>
                      </a:r>
                      <a:r>
                        <a:rPr lang="ru-RU" sz="1100" b="0" i="0" u="none" strike="noStrike" dirty="0" err="1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Ханкайском</a:t>
                      </a:r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 муниципальном округе» на 2020-2025 годы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100,000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100,000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100,000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100,000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56497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Непрограммные</a:t>
                      </a:r>
                      <a:r>
                        <a:rPr lang="ru-RU" sz="1100" b="1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расходы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141 389,383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174 274,914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140 106,321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159 536,636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8049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всего: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1 186 264,264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1 153 434,529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1 071 081,971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1 116 613,699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8318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7372" y="205339"/>
            <a:ext cx="115037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u-RU" sz="2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 </a:t>
            </a:r>
            <a:r>
              <a:rPr lang="ru-RU" sz="24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Ханкайского муниципального округа по разделам, </a:t>
            </a:r>
          </a:p>
          <a:p>
            <a:pPr lvl="0" algn="ctr"/>
            <a:r>
              <a:rPr lang="ru-RU" sz="24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подразделам </a:t>
            </a:r>
            <a:r>
              <a:rPr lang="ru-RU" sz="2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2024 год и плановый период 2025-2026 годов (</a:t>
            </a:r>
            <a:r>
              <a:rPr lang="ru-RU" sz="2400" b="1" u="sng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4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6524049"/>
              </p:ext>
            </p:extLst>
          </p:nvPr>
        </p:nvGraphicFramePr>
        <p:xfrm>
          <a:off x="1490662" y="1235868"/>
          <a:ext cx="9210675" cy="4386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6074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758" y="67377"/>
            <a:ext cx="11662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Ханкайского муниципального округа по разделам, </a:t>
            </a:r>
          </a:p>
          <a:p>
            <a:pPr algn="ctr"/>
            <a:r>
              <a:rPr lang="ru-RU" sz="2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подразделам на 2024 год и плановый период 2025-2026 годов (</a:t>
            </a:r>
            <a:r>
              <a:rPr lang="ru-RU" sz="2400" b="1" u="sng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endParaRPr lang="ru-RU" sz="2400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619402"/>
              </p:ext>
            </p:extLst>
          </p:nvPr>
        </p:nvGraphicFramePr>
        <p:xfrm>
          <a:off x="288758" y="1113700"/>
          <a:ext cx="11526253" cy="54977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5254"/>
                <a:gridCol w="1229209"/>
                <a:gridCol w="1454457"/>
                <a:gridCol w="1139111"/>
                <a:gridCol w="1139111"/>
                <a:gridCol w="1139111"/>
              </a:tblGrid>
              <a:tr h="50655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2023год, 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(уточненный)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2024г.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(проект)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к /2023 году %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2025 год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(проект)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2026 год (проект)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7554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РАСХОДЫ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121 842,670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157 870,229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114 843,358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</a:t>
                      </a:r>
                      <a:r>
                        <a:rPr lang="ru-RU" sz="1200" b="1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368,338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862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высшего должностного лица субъекта Российской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Федерации и муниципального образования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856,950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3 140,000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3 171,400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3 203,200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862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законодательных (представительных)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органов государственной власти и представительных органов муниципальных образований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5 429,388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6 155,611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6 394,436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6 642,813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7041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23 294,985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25 575,000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23 340,000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21 605,000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2206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Судебная система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4,037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4,251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3,786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3,786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862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10 147,946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11 167,758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11 287,145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11 522,933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917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 фонды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1 805,082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21 790,303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12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раз</a:t>
                      </a:r>
                      <a:endParaRPr lang="ru-RU" sz="1200" dirty="0" smtClean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</a:p>
                  </a:txBody>
                  <a:tcPr/>
                </a:tc>
              </a:tr>
              <a:tr h="30883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78 304,282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90 037,305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70 646,591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69 390,606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9173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</a:t>
                      </a:r>
                      <a:r>
                        <a:rPr lang="ru-RU" sz="1200" b="1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ОБОРОНА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1 994,680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2 074,512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2 139,840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2 139,840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93621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Мобилизационная и вневойсковая подготовка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1 994,680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2 074,512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2 139,840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2 139,840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1571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</a:t>
                      </a:r>
                      <a:r>
                        <a:rPr lang="ru-RU" sz="1200" b="1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БЕЗОПАСНОСТЬ И ПРАВООХРАНИТЕЛЬНАЯ ДЕЯТЕЛЬНОСТЬ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805,000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2 612,945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3 раза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785,000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785,000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8621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200,000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200,00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200,000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200,000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886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8758" y="67377"/>
            <a:ext cx="11662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Ханкайского муниципального округа по разделам, </a:t>
            </a:r>
          </a:p>
          <a:p>
            <a:pPr algn="ctr"/>
            <a:r>
              <a:rPr lang="ru-RU" sz="2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подразделам на 2024 год и плановый период 2025-2026 годов (</a:t>
            </a:r>
            <a:r>
              <a:rPr lang="ru-RU" sz="2400" b="1" u="sng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endParaRPr lang="ru-RU" sz="2400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247205"/>
              </p:ext>
            </p:extLst>
          </p:nvPr>
        </p:nvGraphicFramePr>
        <p:xfrm>
          <a:off x="288757" y="1002632"/>
          <a:ext cx="11413960" cy="53375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1553"/>
                <a:gridCol w="1238148"/>
                <a:gridCol w="1130217"/>
                <a:gridCol w="981075"/>
                <a:gridCol w="1266825"/>
                <a:gridCol w="1006142"/>
              </a:tblGrid>
              <a:tr h="68178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2023год, 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(уточненный)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2024г.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(проект)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к /2023 году %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2024год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(проект)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2025 год (проект)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5829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пожарной безопасности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605,000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2 412,945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3 раза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585,000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585,000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5479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34 662,413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22 716,765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19 778,134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20 475,134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073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Сельское хозяйство и рыболовство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1 122,747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1 122,747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1 122,747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1 122,747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073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1 488,387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4 461,018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3 раза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1 287,387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1 287,387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9677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Дорожное хозяйство (дорожные фонды)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31 116,280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15 908,000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17 038,000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17 735,000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4865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национальной экономики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935,000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1 225,000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805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84 839,649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48 295,681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13 710,716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13 254,253</a:t>
                      </a:r>
                    </a:p>
                  </a:txBody>
                  <a:tcPr/>
                </a:tc>
              </a:tr>
              <a:tr h="26588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Жилищное хозяйство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3 083,114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3 037,550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8052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38 620,383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3 326,017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100,000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100,000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7067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37 731,548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34 473,193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13 010,716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12 554,253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9526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жилищно-коммунального хозяйства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5 404,604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7 458,921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952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515,000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755,000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515,000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515,000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9526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охраны окружающей среды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515,000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755,000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515,000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515,000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952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648 427,932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819 160,057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829 026,545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858 358,445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9526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Дошкольное образование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138 154,913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159 500,434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165 033,895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170 994,541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9526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образование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428 117,170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576</a:t>
                      </a:r>
                      <a:r>
                        <a:rPr lang="ru-RU" sz="1200" b="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915,101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594 360,359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619 734,110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188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972011"/>
              </p:ext>
            </p:extLst>
          </p:nvPr>
        </p:nvGraphicFramePr>
        <p:xfrm>
          <a:off x="617622" y="1097296"/>
          <a:ext cx="10907628" cy="55717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5803"/>
                <a:gridCol w="1323975"/>
                <a:gridCol w="1304925"/>
                <a:gridCol w="1114425"/>
                <a:gridCol w="1695450"/>
                <a:gridCol w="1543050"/>
              </a:tblGrid>
              <a:tr h="42670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2023год, 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(уточненный)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2024 г.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(проект)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к /2023 году %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(проект)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(проект)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3036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Дополнительное образование детей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55 185,420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51 879,442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46 634,412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45 071,801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24407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Молодежная политика и оздоровление детей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195,000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195,000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195,000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195,000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901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образования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26 775,428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30 670,080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22 802,878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22 362,993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9017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50 680,938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38 872,645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36 661,262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36 175,931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724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50 680,938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872,645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36 661,262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36 175,931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1726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культуры, кинематографии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172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51 941,746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54 002,439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39 644,334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47 858,255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2226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Пенсионное обеспечение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5 533,146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6 157,334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6 157,334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6 157,334</a:t>
                      </a:r>
                    </a:p>
                  </a:txBody>
                  <a:tcPr/>
                </a:tc>
              </a:tr>
              <a:tr h="31172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Социальное обеспечение населения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5 115,000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2 282,102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2 270,117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919,595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8349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семьи и детства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41 063,358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45 449,003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31 102,883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40 667,326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8349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социальной политики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230,243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114,000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114,000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114,000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172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187 197,235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3 477,022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983,256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983,504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29006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Массовый спорт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187 197,235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3 477,022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983,256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983,504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2900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3 357,000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3 597,234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b="1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500,000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2 500,000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29006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Периодическая печать и издательства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3 357,000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3 597,234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2 500,000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2 500,000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2900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ВСЕГО: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1 186 264,264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b="1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153 434,529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1 071 081,971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1 116 613,699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8758" y="67377"/>
            <a:ext cx="11662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Ханкайского муниципального округа по разделам, </a:t>
            </a:r>
          </a:p>
          <a:p>
            <a:pPr algn="ctr"/>
            <a:r>
              <a:rPr lang="ru-RU" sz="2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подразделам на 2024 год и плановый период 2025-2026 годов (</a:t>
            </a:r>
            <a:r>
              <a:rPr lang="ru-RU" sz="2400" b="1" u="sng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endParaRPr lang="ru-RU" sz="2400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Бюджет для граждан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44692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1414125" cy="514350"/>
          </a:xfrm>
        </p:spPr>
        <p:txBody>
          <a:bodyPr>
            <a:norm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Сведения о расходах с учетом интересов целевых групп в </a:t>
            </a: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2024 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году и плановом периоде </a:t>
            </a: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2025 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2026 года </a:t>
            </a:r>
            <a:endParaRPr lang="ru-RU" sz="1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651032"/>
              </p:ext>
            </p:extLst>
          </p:nvPr>
        </p:nvGraphicFramePr>
        <p:xfrm>
          <a:off x="505326" y="540842"/>
          <a:ext cx="11446042" cy="6115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394"/>
                <a:gridCol w="1355164"/>
                <a:gridCol w="3296653"/>
                <a:gridCol w="1211179"/>
                <a:gridCol w="1157994"/>
                <a:gridCol w="1152069"/>
                <a:gridCol w="986589"/>
              </a:tblGrid>
              <a:tr h="325903">
                <a:tc rowSpan="2"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Целевая группа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представителей целевой группы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Меры поддержки за</a:t>
                      </a:r>
                      <a:r>
                        <a:rPr lang="ru-RU" sz="1100" b="1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счет средств бюджета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расходов на поддержку (</a:t>
                      </a:r>
                      <a:r>
                        <a:rPr lang="ru-RU" sz="1100" b="1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59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3242">
                <a:tc gridSpan="7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Меры социальной поддержки педагогическим работникам муниципальных образовательных организаций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2954">
                <a:tc>
                  <a:txBody>
                    <a:bodyPr/>
                    <a:lstStyle/>
                    <a:p>
                      <a:pPr marL="90170" marR="89535"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Педагогические работники (молодые специалисты) муниципальных образовательных  организаций 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 marR="89535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 </a:t>
                      </a:r>
                      <a:r>
                        <a:rPr lang="ru-RU" sz="10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чел</a:t>
                      </a:r>
                      <a:r>
                        <a:rPr lang="ru-RU" sz="1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 marR="89535"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Единовременная денежная выплата в размере от 250 тыс. рублей до 350 тыс. рублей в зависимости от уровня образования и наличия диплома с отличием</a:t>
                      </a: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90170" marR="89535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360,000</a:t>
                      </a:r>
                      <a:endParaRPr lang="ru-RU" sz="10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90170" marR="89535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1 160,000</a:t>
                      </a:r>
                      <a:endParaRPr lang="ru-RU" sz="10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90170" marR="89535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1 310,000</a:t>
                      </a:r>
                      <a:endParaRPr lang="ru-RU" sz="10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663375">
                <a:tc>
                  <a:txBody>
                    <a:bodyPr/>
                    <a:lstStyle/>
                    <a:p>
                      <a:pPr marL="90170" marR="89535"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Педагогические работники (молодые специалисты) муниципальных образовательных  организаций 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 marR="89535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</a:t>
                      </a:r>
                      <a:r>
                        <a:rPr lang="ru-RU" sz="10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чел</a:t>
                      </a:r>
                      <a:r>
                        <a:rPr lang="ru-RU" sz="1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 marR="89535"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Ежемесячная денежная выплата в размере 10 тыс. рублей, предоставляемая до достижения трехлетнего педагогического стажа работы в образовательной организации</a:t>
                      </a: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pPr marL="90170" marR="89535" algn="ct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pPr marL="90170" marR="89535" algn="ct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pPr marL="90170" marR="89535" algn="ct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/>
                </a:tc>
              </a:tr>
              <a:tr h="775960">
                <a:tc>
                  <a:txBody>
                    <a:bodyPr/>
                    <a:lstStyle/>
                    <a:p>
                      <a:pPr lvl="0" algn="just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Педагогические работники осуществляющие классное руководство в муниципальных образовательных организациях, реализующих образовательные программы начального общего, основного общего и среднего общего образования, в том числе адаптированные основные общеобразовательные программы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Ежемесячное денежное вознаграждение за классное руководство в размере 5000 рублей в месяц с учетом установленных трудовым законодательством Российской Федерации отчислений по социальному страхованию в государственные внебюджетные фонды Российской Федерации (в ПФ РФ на обязательное пенсионное страхование, в ФСС РФ - на обязательное социальное страхование на случай временной нетрудоспособности и в связи с материнством, в ФОМС - на обязательное медицинское страхование, а также с учетом страховых взносов на обязательное социальное страхование от несчастных случаев на производстве и профессиональных заболеваний) (далее - страховые взносы в государственные внебюджетные фонды) и районных коэффициентов к заработной плате, установленных решениями органов государственной власти СССР или федеральных органов государственной власти, за работу в районах Крайнего Севера и приравненных к ним местностях с особыми климатическими условиями (далее - районные коэффициенты) 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22 230,000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r>
                        <a:rPr lang="ru-RU" sz="11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400,000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23 400,000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r>
                        <a:rPr lang="ru-RU" sz="10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400,000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1960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53454" y="663658"/>
            <a:ext cx="11269578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Содержание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Глоссарий…………….…………………………………………………………………………………………………………………………………………………………3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Административно-территориальное </a:t>
            </a:r>
            <a:r>
              <a:rPr lang="ru-RU" dirty="0">
                <a:solidFill>
                  <a:srgbClr val="7030A0"/>
                </a:solidFill>
              </a:rPr>
              <a:t>деление </a:t>
            </a:r>
            <a:r>
              <a:rPr lang="ru-RU" dirty="0" smtClean="0">
                <a:solidFill>
                  <a:srgbClr val="7030A0"/>
                </a:solidFill>
              </a:rPr>
              <a:t>……………………………………………………………………………………………………………4 </a:t>
            </a:r>
          </a:p>
          <a:p>
            <a:r>
              <a:rPr lang="ru-RU" dirty="0">
                <a:solidFill>
                  <a:srgbClr val="7030A0"/>
                </a:solidFill>
              </a:rPr>
              <a:t>Основные направления бюджетной и налоговой </a:t>
            </a:r>
            <a:r>
              <a:rPr lang="ru-RU" dirty="0" smtClean="0">
                <a:solidFill>
                  <a:srgbClr val="7030A0"/>
                </a:solidFill>
              </a:rPr>
              <a:t>политики………………………………………………………………….……………………5</a:t>
            </a:r>
            <a:endParaRPr lang="ru-RU" dirty="0">
              <a:solidFill>
                <a:srgbClr val="7030A0"/>
              </a:solidFill>
            </a:endParaRPr>
          </a:p>
          <a:p>
            <a:r>
              <a:rPr lang="ru-RU" dirty="0">
                <a:solidFill>
                  <a:srgbClr val="7030A0"/>
                </a:solidFill>
              </a:rPr>
              <a:t>Основные </a:t>
            </a:r>
            <a:r>
              <a:rPr lang="ru-RU" dirty="0" smtClean="0">
                <a:solidFill>
                  <a:srgbClr val="7030A0"/>
                </a:solidFill>
              </a:rPr>
              <a:t>параметры прогноза </a:t>
            </a:r>
            <a:r>
              <a:rPr lang="ru-RU" dirty="0">
                <a:solidFill>
                  <a:srgbClr val="7030A0"/>
                </a:solidFill>
              </a:rPr>
              <a:t>социально-экономического </a:t>
            </a:r>
            <a:r>
              <a:rPr lang="ru-RU" dirty="0" smtClean="0">
                <a:solidFill>
                  <a:srgbClr val="7030A0"/>
                </a:solidFill>
              </a:rPr>
              <a:t>развития……………………………………………………………………..6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Сведения о муниципальном долге……………………………………………………………………………………………………………………………….7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Основные характеристики бюджета…………………………………………………………………………………………………………………………….8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Структура доходов бюджета……………………………………………………..………………………………………………………………………………….9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Объем и структура налоговых и неналоговых доходов бюджета…………………………………………………………………….….10-11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Объем и структура </a:t>
            </a:r>
            <a:r>
              <a:rPr lang="ru-RU" smtClean="0">
                <a:solidFill>
                  <a:srgbClr val="7030A0"/>
                </a:solidFill>
              </a:rPr>
              <a:t>межбюджетных трансфертов……………………………………………………..………………………………………………</a:t>
            </a:r>
            <a:r>
              <a:rPr lang="ru-RU" dirty="0" smtClean="0">
                <a:solidFill>
                  <a:srgbClr val="7030A0"/>
                </a:solidFill>
              </a:rPr>
              <a:t>12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Расходы бюджета по муниципальным программам и непрограммных расходам………………………….…………………13-14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Структура расходов по разделам, подразделам………………………………………………………………………………….…………………….15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Расходы бюджета по разделам, подразделам……………………………………………………………………………………………………..16-18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Сведения о расходах с учетом целевых групп……………………………………………………………………………………………………...19-21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Сведения о реализации общественно значимых проектов………………………………………………………………………………...22-23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Реализация проектов инициативного бюджетирования…………………………………………………………………………………………..24</a:t>
            </a:r>
          </a:p>
          <a:p>
            <a:r>
              <a:rPr lang="ru-RU" dirty="0">
                <a:solidFill>
                  <a:srgbClr val="7030A0"/>
                </a:solidFill>
              </a:rPr>
              <a:t>Информация о </a:t>
            </a:r>
            <a:r>
              <a:rPr lang="ru-RU" dirty="0" smtClean="0">
                <a:solidFill>
                  <a:srgbClr val="7030A0"/>
                </a:solidFill>
              </a:rPr>
              <a:t>позиции в </a:t>
            </a:r>
            <a:r>
              <a:rPr lang="ru-RU" dirty="0">
                <a:solidFill>
                  <a:srgbClr val="7030A0"/>
                </a:solidFill>
              </a:rPr>
              <a:t>рейтингах муниципальных образований Приморского </a:t>
            </a:r>
            <a:r>
              <a:rPr lang="ru-RU" dirty="0" smtClean="0">
                <a:solidFill>
                  <a:srgbClr val="7030A0"/>
                </a:solidFill>
              </a:rPr>
              <a:t>края…………………………………………25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Контактная информация……………………………………………………………………………………………………………………………………………..26</a:t>
            </a:r>
          </a:p>
        </p:txBody>
      </p:sp>
    </p:spTree>
    <p:extLst>
      <p:ext uri="{BB962C8B-B14F-4D97-AF65-F5344CB8AC3E}">
        <p14:creationId xmlns:p14="http://schemas.microsoft.com/office/powerpoint/2010/main" val="7770352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972628"/>
              </p:ext>
            </p:extLst>
          </p:nvPr>
        </p:nvGraphicFramePr>
        <p:xfrm>
          <a:off x="525379" y="381836"/>
          <a:ext cx="11217441" cy="6062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0747"/>
                <a:gridCol w="1267327"/>
                <a:gridCol w="3056415"/>
                <a:gridCol w="1051659"/>
                <a:gridCol w="1444085"/>
                <a:gridCol w="913604"/>
                <a:gridCol w="913604"/>
              </a:tblGrid>
              <a:tr h="325903">
                <a:tc rowSpan="2"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Целевая группа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представителей целевой группы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Меры поддержки за</a:t>
                      </a:r>
                      <a:r>
                        <a:rPr lang="ru-RU" sz="1100" b="1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счет средств бюджета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расходов на поддержку (</a:t>
                      </a:r>
                      <a:r>
                        <a:rPr lang="ru-RU" sz="1100" b="1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259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3242">
                <a:tc gridSpan="6"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Меры социальной поддержки семей с детьми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49880">
                <a:tc>
                  <a:txBody>
                    <a:bodyPr/>
                    <a:lstStyle/>
                    <a:p>
                      <a:pPr marL="90170" marR="89535" algn="just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Обучающиеся в 1 - 4 классах включительно;            в 5 - 11 классах включительно из многодетных семей в Приморском крае; в 5 - 11 классах включительно из семей, имеющих среднедушевой доход ниже величины прожиточного минимума, установленной в Приморском крае;           в 5 - 11 классах включительно из семей, находящихся в социально опасном положении;             в 5 - 11 классах включительно из числа детей-сирот и детей, оставшихся без попечения родителей, за исключением детей, находящихся на полном государственном обеспечении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000" marR="108000" marT="0" marB="0"/>
                </a:tc>
                <a:tc>
                  <a:txBody>
                    <a:bodyPr/>
                    <a:lstStyle/>
                    <a:p>
                      <a:pPr marL="90170" marR="89535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1324</a:t>
                      </a:r>
                      <a:endParaRPr lang="ru-RU" sz="10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8000" marR="1080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Бесплатное питание предусматривает горячее блюдо, не считая горячего напитка, а для обучающихся в 1 - 4 классах включительно - также молоко или кисломолочный продукт объемом не менее 200 мл на одного ребенка в день в период учебного процесса из расчета 70 рублей 00 копеек в день на одного обучающегося. </a:t>
                      </a:r>
                      <a:endParaRPr lang="ru-RU" sz="10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8000" marR="108000" marT="0" marB="0"/>
                </a:tc>
                <a:tc>
                  <a:txBody>
                    <a:bodyPr/>
                    <a:lstStyle/>
                    <a:p>
                      <a:pPr marL="90170" marR="89535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14 435,55</a:t>
                      </a:r>
                      <a:endParaRPr lang="ru-RU" sz="10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 marR="89535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14 435,55</a:t>
                      </a:r>
                      <a:endParaRPr lang="ru-RU" sz="10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14 681,20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14 909,944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5205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Обучающиеся с ограниченными возможностями здоровья и дети-инвалиды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8000" marR="108000" marT="0" marB="0"/>
                </a:tc>
                <a:tc>
                  <a:txBody>
                    <a:bodyPr/>
                    <a:lstStyle/>
                    <a:p>
                      <a:pPr marL="90170" marR="89535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51</a:t>
                      </a:r>
                      <a:endParaRPr lang="ru-RU" sz="10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8000" marR="108000" marT="0" marB="0"/>
                </a:tc>
                <a:tc>
                  <a:txBody>
                    <a:bodyPr/>
                    <a:lstStyle/>
                    <a:p>
                      <a:pPr marL="90170" marR="89535" algn="just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Бесплатное питание два раза в день, включая горячее блюдо, не считая горячего напитка, в период учебного процесса из расчета 125 рублей 00 копеек в день на одного обучающегося</a:t>
                      </a:r>
                      <a:endParaRPr lang="ru-RU" sz="10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7 109,40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8 225,45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8 225,45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8 225,45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775960">
                <a:tc>
                  <a:txBody>
                    <a:bodyPr/>
                    <a:lstStyle/>
                    <a:p>
                      <a:pPr lvl="0" algn="l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Родители (законные представители)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Компенсация  части расходов на оплату стоимости путевки, приобретенной в организациях и (или) индивидуальных предпринимателей, оказывающих услуги по организации отдыха и оздоровления детей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2 608,119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4 048,374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2 715,12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2 715,12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7759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Один родитель (законных представителей), внесший родительскую плату за содержание ребенка (присмотр и уход за ребенком) в образовательной организации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551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Компенсация части платы, взимаемой с родителей (законных представителей) за присмотр и уход за детьми, осваивающими образовательные программы дошкольного образования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3 270,062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3 925,411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4 081,437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4 244,892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10434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28652"/>
              </p:ext>
            </p:extLst>
          </p:nvPr>
        </p:nvGraphicFramePr>
        <p:xfrm>
          <a:off x="517359" y="405899"/>
          <a:ext cx="10968788" cy="41057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8387"/>
                <a:gridCol w="1151191"/>
                <a:gridCol w="3071590"/>
                <a:gridCol w="1138987"/>
                <a:gridCol w="1322844"/>
                <a:gridCol w="1109444"/>
                <a:gridCol w="1096345"/>
              </a:tblGrid>
              <a:tr h="325903">
                <a:tc rowSpan="2"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Целевая группа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представителей целевой группы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Меры поддержки за</a:t>
                      </a:r>
                      <a:r>
                        <a:rPr lang="ru-RU" sz="1100" b="1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счет средств бюджета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расходов на поддержку (</a:t>
                      </a:r>
                      <a:r>
                        <a:rPr lang="ru-RU" sz="1100" b="1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59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3242">
                <a:tc gridSpan="7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Меры социальной поддержки детей-сирот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29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Дети сироты и лица из числа детей сирот, оставшихся без попечения родителей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 кв.</a:t>
                      </a:r>
                      <a:endParaRPr lang="ru-RU" sz="10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детей-сирот и детей, оставшихся без попечения родителей, лиц из числа детей-сирот, оставшихся без попечения родителей, жилыми помещениями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24 785,24</a:t>
                      </a:r>
                      <a:endParaRPr lang="ru-RU" sz="10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24 899,54</a:t>
                      </a:r>
                      <a:endParaRPr lang="ru-RU" sz="10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9 920,29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18 637,87</a:t>
                      </a:r>
                      <a:endParaRPr lang="ru-RU" sz="10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1505">
                <a:tc gridSpan="7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Меры социальной поддержки молодых семей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0" marB="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38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Молодые семьи</a:t>
                      </a:r>
                      <a:endParaRPr lang="ru-RU" sz="10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семья</a:t>
                      </a:r>
                      <a:endParaRPr lang="ru-RU" sz="10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Социальные выплаты</a:t>
                      </a:r>
                      <a:r>
                        <a:rPr lang="ru-RU" sz="1000" b="0" baseline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молодым семьям субсидий на приобретение (строительство) стандартного жилья</a:t>
                      </a:r>
                      <a:endParaRPr lang="ru-RU" sz="10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630,00</a:t>
                      </a:r>
                      <a:endParaRPr lang="ru-RU" sz="10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872,10</a:t>
                      </a:r>
                      <a:endParaRPr lang="ru-RU" sz="10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710,12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669,60</a:t>
                      </a:r>
                      <a:endParaRPr lang="ru-RU" sz="10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2610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Меры социальной поддержки субъектов малого и среднего предпринимательства</a:t>
                      </a:r>
                      <a:endParaRPr lang="ru-RU" sz="10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59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Юридические </a:t>
                      </a:r>
                      <a:r>
                        <a:rPr lang="ru-RU" sz="1000" b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лица, индивидуальные предприниматели, физические лица – производители товаров, работ, услуг</a:t>
                      </a:r>
                      <a:endParaRPr lang="ru-RU" sz="10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Возмещение части затрат перевозчикам, осуществляющим регулярные перевозки пассажиров и багажа автобусами общего пользования по </a:t>
                      </a:r>
                      <a:r>
                        <a:rPr lang="ru-RU" sz="1000" b="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межпоселенческим</a:t>
                      </a:r>
                      <a:r>
                        <a:rPr lang="ru-RU" sz="1000" b="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ru-RU" sz="1000" b="0" dirty="0" err="1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внутрипоселенческим</a:t>
                      </a:r>
                      <a:r>
                        <a:rPr lang="ru-RU" sz="1000" b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маршрутам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100,000</a:t>
                      </a:r>
                      <a:endParaRPr lang="ru-RU" sz="10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100,000</a:t>
                      </a:r>
                      <a:endParaRPr lang="ru-RU" sz="10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100,000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100,000</a:t>
                      </a:r>
                      <a:endParaRPr lang="ru-RU" sz="10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759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Юридические лица (кроме некоммерческих организаций),</a:t>
                      </a:r>
                      <a:r>
                        <a:rPr lang="ru-RU" sz="1000" b="0" baseline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индивидуальные предприниматели, физические лица</a:t>
                      </a:r>
                      <a:endParaRPr lang="ru-RU" sz="10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на обеспечение граждан твердым топливом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5 404,60</a:t>
                      </a:r>
                      <a:endParaRPr lang="ru-RU" sz="10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7 458,92</a:t>
                      </a:r>
                      <a:endParaRPr lang="ru-RU" sz="10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0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19425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2391"/>
          </a:xfrm>
        </p:spPr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Сведения о реализации общественно значимых проектов </a:t>
            </a:r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2024 году и плановом периоде 2025 и 2026 года</a:t>
            </a:r>
            <a:endParaRPr lang="ru-RU" sz="14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291691"/>
              </p:ext>
            </p:extLst>
          </p:nvPr>
        </p:nvGraphicFramePr>
        <p:xfrm>
          <a:off x="561474" y="673771"/>
          <a:ext cx="11417967" cy="5740045"/>
        </p:xfrm>
        <a:graphic>
          <a:graphicData uri="http://schemas.openxmlformats.org/drawingml/2006/table">
            <a:tbl>
              <a:tblPr firstRow="1" firstCol="1" bandRow="1"/>
              <a:tblGrid>
                <a:gridCol w="2842201"/>
                <a:gridCol w="873365"/>
                <a:gridCol w="665842"/>
                <a:gridCol w="785891"/>
                <a:gridCol w="1203417"/>
                <a:gridCol w="912451"/>
                <a:gridCol w="887791"/>
                <a:gridCol w="1060415"/>
                <a:gridCol w="2186594"/>
              </a:tblGrid>
              <a:tr h="271922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Общественно значимый проект</a:t>
                      </a:r>
                    </a:p>
                  </a:txBody>
                  <a:tcPr marL="24385" marR="24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Место реализации</a:t>
                      </a:r>
                    </a:p>
                  </a:txBody>
                  <a:tcPr marL="24385" marR="24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Сроки реализации (для объектов капитального строительства - срок ввода в эксплуатацию)</a:t>
                      </a:r>
                    </a:p>
                  </a:txBody>
                  <a:tcPr marL="24385" marR="24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endParaRPr lang="ru-RU"/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Ожидаемые результаты от реализации общественно значимого проекта</a:t>
                      </a:r>
                    </a:p>
                  </a:txBody>
                  <a:tcPr marL="24385" marR="24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47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источник финансирования</a:t>
                      </a:r>
                    </a:p>
                  </a:txBody>
                  <a:tcPr marL="24385" marR="24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План на 2023 год (уточненный)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Проект бюджета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487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 2024 год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2025 год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2026 год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12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Национальный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проект «Образование»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1 685 000,00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1 160 000,00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1 310 000,00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Социальная поддержка педагогических работников МО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282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Региональный проект «Современная школа»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Ханкайский</a:t>
                      </a: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МО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2023-2026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ФБ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2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КБ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1 685 000,00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1 160 000,00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1 310 000,00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17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МБ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12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Национальный проект «Образование»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2 992 959,54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Ремонты школьных спортивных залов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282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Региональный проект «Успех каждого ребенка»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Ханкайский</a:t>
                      </a: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МО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2023-2026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ФБ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7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КБ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2 869 484,71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17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МБ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123 474,83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35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Национальный проект «Образование»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356 993,00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4 081 377,30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4 081 377,30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4 081 377,30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Совершенствование воспитательной работы в образовательных учреждениях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282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Региональный проект «Патриотическое воспитание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граждан Российской Федерации</a:t>
                      </a: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»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Ханкайский</a:t>
                      </a: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МО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2023-2026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ФБ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349 853,14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6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КБ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7 139,86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4 081 377,30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4 081 377,30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4 081 377,30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76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МБ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04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Национальный проект «Жилье и городская среда»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6 580 431,57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Благоустройство дворовых территорий, благоустройство «Сквера здоровья»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446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Региональный проект «Формирование комфортной городской среды» 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Ханкайский</a:t>
                      </a: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МО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2023-2026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ФБ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6 416 578,82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446"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КБ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130 950,59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446"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МБ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32 902,16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28483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3781717"/>
              </p:ext>
            </p:extLst>
          </p:nvPr>
        </p:nvGraphicFramePr>
        <p:xfrm>
          <a:off x="553454" y="898362"/>
          <a:ext cx="11289630" cy="5443119"/>
        </p:xfrm>
        <a:graphic>
          <a:graphicData uri="http://schemas.openxmlformats.org/drawingml/2006/table">
            <a:tbl>
              <a:tblPr firstRow="1" firstCol="1" bandRow="1"/>
              <a:tblGrid>
                <a:gridCol w="3060331"/>
                <a:gridCol w="909969"/>
                <a:gridCol w="660471"/>
                <a:gridCol w="801838"/>
                <a:gridCol w="1227835"/>
                <a:gridCol w="930967"/>
                <a:gridCol w="905805"/>
                <a:gridCol w="1081932"/>
                <a:gridCol w="1710482"/>
              </a:tblGrid>
              <a:tr h="310606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Общественно значимый проект</a:t>
                      </a:r>
                    </a:p>
                  </a:txBody>
                  <a:tcPr marL="24385" marR="24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Место реализации</a:t>
                      </a:r>
                    </a:p>
                  </a:txBody>
                  <a:tcPr marL="24385" marR="24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Сроки реализации (для объектов капитального строительства - срок ввода в эксплуатацию)</a:t>
                      </a:r>
                    </a:p>
                  </a:txBody>
                  <a:tcPr marL="24385" marR="24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Ожидаемые результаты от реализации общественно значимого проекта</a:t>
                      </a:r>
                    </a:p>
                  </a:txBody>
                  <a:tcPr marL="24385" marR="24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69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источник финансирования</a:t>
                      </a:r>
                    </a:p>
                  </a:txBody>
                  <a:tcPr marL="24385" marR="24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План на 2023 год (уточненный)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Проект бюджета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902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 2024 год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2025 год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2026 год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70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Национальный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проект «Культура»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2 554 9239,11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Модернизация детских школ искусств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072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Региональный проект «Культурная среда»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Ханкайский</a:t>
                      </a: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МО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2023-2026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ФБ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2 135 572,67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0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КБ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406 775,75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53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МБ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12 580,69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609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Национальный проект «Культура»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Ханкайский</a:t>
                      </a: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МО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2023-2026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3 940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795,91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Оснащение детской школы искусств музыкальными инструментами, оборудованием и учебными материалами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94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Региональный проект «Культурная среда»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ФБ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3 640 439,94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94"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КБ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291 345,29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94"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МБ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9 010,68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9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Национальный проект «Культура»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Ханкайский</a:t>
                      </a: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МО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2023-2026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5 001 704,19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Развитие сети учреждений культурно-досугового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типа (кап. ремонт кровли СДК с. Ильинка и ЦДК с. Камень-Рыболов)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94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Региональный проект «Культурная среда»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ФБ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4 180 743,31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94"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КБ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796 332,05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94"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МБ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24 628,83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97635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64042" y="37065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Реализация </a:t>
            </a:r>
            <a:r>
              <a:rPr lang="ru-RU" b="1" dirty="0">
                <a:solidFill>
                  <a:srgbClr val="7030A0"/>
                </a:solidFill>
                <a:latin typeface="Times New Roman"/>
                <a:ea typeface="Times New Roman"/>
              </a:rPr>
              <a:t>проектов инициативного бюджетирования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2820" y="843677"/>
            <a:ext cx="1168867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16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</a:t>
            </a:r>
            <a:r>
              <a:rPr lang="ru-RU" sz="16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«Твой проект»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одна из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составляющих механизма инициативного бюджетирования,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направленного на создание комфортной городской среды и улучшение жизни людей. Это новый способ участия граждан в управлении бюджетом территорий, выборе объектов, которые нужно построить, реконструировать или благоустроить. </a:t>
            </a:r>
            <a:endParaRPr lang="ru-RU" sz="16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На конкурс «Твой проект» в </a:t>
            </a:r>
            <a:r>
              <a:rPr lang="ru-RU" sz="1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Ханкайском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муниципальном округе жители подали шесть проектов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шесть из них прошли экспертную оценки и были допущены до голосования. Больше всех одобрение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вызвали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проекты, связаны с развитием коммунальной инфраструктуры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     По итогам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конкурсного отбора по реализации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проектов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инициативного бюджетирования по направлению «Твой проект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 победителями конкурса стали два проекта:</a:t>
            </a:r>
          </a:p>
          <a:p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Водонапорная башня с. </a:t>
            </a:r>
            <a:r>
              <a:rPr lang="ru-RU" sz="1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Новоселище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стоимостью 3 030 303,03 руб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Балогоустройство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территории вокруг здания МБДОУ «Детский сад №3 общеразвивающего вида» </a:t>
            </a:r>
            <a:r>
              <a:rPr lang="ru-RU" sz="1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с.Камень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-Рыболов, стоимостью 2 347 273,76 руб.</a:t>
            </a:r>
            <a:endParaRPr lang="ru-RU" dirty="0"/>
          </a:p>
        </p:txBody>
      </p:sp>
      <p:pic>
        <p:nvPicPr>
          <p:cNvPr id="1026" name="Picture 2" descr="U:\Финансовое управление\Пакунова\Твой проект 2023\фото доу3 твой проект\WhatsApp Image 2023-09-15 at 11.09.19......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3644444"/>
            <a:ext cx="3195638" cy="292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U:\Финансовое управление\Пакунова\Твой проект 2023\фото Башня твой проект\Фото башни в с. Новоселище после ремонта 2023\WhatsApp Image 2023-10-18 at 12.48.13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969" y="3474900"/>
            <a:ext cx="2259337" cy="292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7303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93558" y="401053"/>
            <a:ext cx="111733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позиции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Ханкайского муниципального округа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рейтингах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образований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Приморского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</a:p>
          <a:p>
            <a:pPr algn="ctr"/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По 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итогам 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мониторинга 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составления рейтинга муниципальных образований Приморского края 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уровню 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открытости бюджетных данных </a:t>
            </a:r>
            <a:r>
              <a:rPr lang="ru-RU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Ханкайскому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муниципальному округу 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присвоена 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степень открытости бюджетных данных.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9334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697832"/>
            <a:ext cx="9144000" cy="2812131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2400" b="1" i="1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Финансовое управление</a:t>
            </a:r>
            <a:br>
              <a:rPr lang="ru-RU" sz="2400" b="1" i="1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администрации Ханкайского муниципального округа</a:t>
            </a:r>
            <a:br>
              <a:rPr lang="ru-RU" sz="2400" b="1" i="1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i="1" u="sng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Адрес</a:t>
            </a:r>
            <a:r>
              <a:rPr lang="ru-RU" sz="1800" u="sng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 </a:t>
            </a:r>
            <a:r>
              <a:rPr lang="ru-RU" sz="1800" i="1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692684, Приморский край, </a:t>
            </a:r>
            <a:r>
              <a:rPr lang="ru-RU" sz="1800" i="1" dirty="0" err="1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Ханкайский</a:t>
            </a:r>
            <a:r>
              <a:rPr lang="ru-RU" sz="1800" i="1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район, </a:t>
            </a:r>
            <a:r>
              <a:rPr lang="ru-RU" sz="1800" i="1" dirty="0" err="1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с.Камень</a:t>
            </a:r>
            <a:r>
              <a:rPr lang="ru-RU" sz="1800" i="1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-Рыболов, </a:t>
            </a:r>
            <a:r>
              <a:rPr lang="ru-RU" sz="1800" i="1" dirty="0" err="1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ул.Кирова</a:t>
            </a:r>
            <a:r>
              <a:rPr lang="ru-RU" sz="1800" i="1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8</a:t>
            </a:r>
            <a:br>
              <a:rPr lang="ru-RU" sz="1800" i="1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i="1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800" i="1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i="1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Телефон: 8 (42349) 97-4-50</a:t>
            </a:r>
            <a:br>
              <a:rPr lang="ru-RU" sz="1800" i="1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1800" i="1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E-mail</a:t>
            </a:r>
            <a:r>
              <a:rPr lang="en-US" sz="1800" i="1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en-US" sz="1800" i="1" u="sng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fin490@hankayski.ru</a:t>
            </a:r>
            <a:r>
              <a:rPr lang="en-US" sz="1800" i="1" u="sng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1800" i="1" u="sng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2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Уважаемые посетители! Вы можете ознакомиться с бюджетом Ханкайского муниципального округа на 2024 год и плановый период 2025-2026 годы на официальном сайте Ханкайского муниципального округа по адресу: </a:t>
            </a:r>
            <a:r>
              <a:rPr lang="en-US" sz="2200" b="1" i="1" u="sng" dirty="0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2"/>
              </a:rPr>
              <a:t>http</a:t>
            </a:r>
            <a:r>
              <a:rPr lang="en-US" sz="2200" b="1" i="1" u="sng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sz="2200" b="1" i="1" u="sng" dirty="0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2"/>
              </a:rPr>
              <a:t>hankayski.ru</a:t>
            </a:r>
            <a:r>
              <a:rPr lang="ru-RU" sz="2200" b="1" i="1" u="sng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2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разделе «Бюджет »</a:t>
            </a:r>
            <a:endParaRPr lang="ru-RU" sz="2200" b="1" i="1" u="sng" dirty="0" smtClean="0">
              <a:solidFill>
                <a:srgbClr val="7030A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6712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5960" y="548640"/>
            <a:ext cx="17787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Глоссарий</a:t>
            </a:r>
            <a:endParaRPr lang="ru-RU" sz="2800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381" y="1251284"/>
            <a:ext cx="11858761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1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форма образования и расходования денежных средств, предназначенных для финансового обеспечения задач </a:t>
            </a:r>
          </a:p>
          <a:p>
            <a:r>
              <a:rPr lang="ru-RU" sz="1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функций государства и местного самоуправления</a:t>
            </a:r>
          </a:p>
          <a:p>
            <a:r>
              <a:rPr lang="ru-RU" sz="1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  <a:r>
              <a:rPr lang="ru-RU" sz="1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денежные средства поступающие в бюджет </a:t>
            </a:r>
          </a:p>
          <a:p>
            <a:r>
              <a:rPr lang="ru-RU" sz="1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r>
              <a:rPr lang="ru-RU" sz="1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-денежные средства выплачиваемые из бюджета </a:t>
            </a:r>
          </a:p>
          <a:p>
            <a:r>
              <a:rPr lang="ru-RU" sz="1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бюджета </a:t>
            </a:r>
            <a:r>
              <a:rPr lang="ru-RU" sz="1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превышение расходов бюджета над его доходами</a:t>
            </a:r>
          </a:p>
          <a:p>
            <a:r>
              <a:rPr lang="ru-RU" sz="1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 бюджета </a:t>
            </a:r>
            <a:r>
              <a:rPr lang="ru-RU" sz="1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превышение доходов бюджета над его расходами</a:t>
            </a:r>
          </a:p>
          <a:p>
            <a:r>
              <a:rPr lang="ru-RU" sz="1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процесс </a:t>
            </a:r>
            <a:r>
              <a:rPr lang="ru-RU" sz="1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регламентируемая законодательством деятельность органов исполнительной власти, по составлению и</a:t>
            </a:r>
          </a:p>
          <a:p>
            <a:r>
              <a:rPr lang="ru-RU" sz="1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рассмотрению проектов бюджетов, утверждению и исполнению бюджетов, контролю за их исполнением, осуществлению</a:t>
            </a:r>
          </a:p>
          <a:p>
            <a:r>
              <a:rPr lang="ru-RU" sz="1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бюджетного учета, составлению, внешней проверке, рассмотрению и утверждению бюджетной отчетности</a:t>
            </a:r>
          </a:p>
          <a:p>
            <a:r>
              <a:rPr lang="ru-RU" sz="1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</a:t>
            </a:r>
            <a:r>
              <a:rPr lang="ru-RU" sz="1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средства, предоставляемые одним бюджетом бюджетной системы другому бюджету бюджетной системы</a:t>
            </a:r>
          </a:p>
          <a:p>
            <a:r>
              <a:rPr lang="ru-RU" sz="1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  <a:r>
              <a:rPr lang="ru-RU" sz="1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межбюджетные трансферты, предоставляемые на безвозмездной и безвозвратной основе без установления </a:t>
            </a:r>
          </a:p>
          <a:p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направлений и (или) условий их использования</a:t>
            </a:r>
          </a:p>
          <a:p>
            <a:r>
              <a:rPr lang="ru-RU" sz="1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субсидия</a:t>
            </a:r>
            <a:r>
              <a:rPr lang="ru-RU" sz="1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бюджетные средства, предоставляемые юридическим и физическим лицам, бюджету другого уровня на </a:t>
            </a:r>
          </a:p>
          <a:p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 долевого финансирования программ, отраслей, предприятий и т.д.</a:t>
            </a:r>
          </a:p>
          <a:p>
            <a:r>
              <a:rPr lang="ru-RU" sz="1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субвенция</a:t>
            </a:r>
            <a:r>
              <a:rPr lang="ru-RU" sz="1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бюджетные средства, предоставляемые бюджету другого уровня на безвозвратной и безвозмездной </a:t>
            </a:r>
          </a:p>
          <a:p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основе на осуществление целевых расходов</a:t>
            </a:r>
          </a:p>
          <a:p>
            <a:r>
              <a:rPr lang="ru-RU" sz="1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</a:t>
            </a:r>
            <a:r>
              <a:rPr lang="ru-RU" sz="14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муниципальный долг </a:t>
            </a:r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обязательства, возникающие из государственных или муниципальных </a:t>
            </a:r>
          </a:p>
          <a:p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заимствований, гарантий по обязательствам третьих лиц, другие обязательства в соответствии с видами долговых </a:t>
            </a:r>
          </a:p>
          <a:p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обязательств, установленными Бюджетным Кодексом, принятые на себя Российской Федерацией, субъектом </a:t>
            </a:r>
          </a:p>
          <a:p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или муниципальным образованием</a:t>
            </a:r>
          </a:p>
          <a:p>
            <a:r>
              <a:rPr lang="ru-RU" sz="1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консолидированный </a:t>
            </a:r>
            <a:r>
              <a:rPr lang="ru-RU" sz="14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свод бюджетов бюджетной системы Российской Федерации на соответствующей </a:t>
            </a:r>
          </a:p>
          <a:p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(за исключением бюджетов государственных внебюджетных фондов) без учета межбюджетных </a:t>
            </a:r>
          </a:p>
          <a:p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трансфертов между этими </a:t>
            </a:r>
            <a:r>
              <a:rPr lang="ru-RU" sz="1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бюджетами</a:t>
            </a:r>
            <a:endParaRPr lang="ru-RU" sz="1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942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908" y="481262"/>
            <a:ext cx="114492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Административно-территориальное деление </a:t>
            </a:r>
          </a:p>
          <a:p>
            <a:pPr algn="ctr"/>
            <a:r>
              <a:rPr lang="ru-RU" sz="2400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Ханкайского муниципального округа</a:t>
            </a:r>
          </a:p>
          <a:p>
            <a:pPr algn="ctr"/>
            <a:endParaRPr lang="ru-RU" sz="2400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7306" y="1203158"/>
            <a:ext cx="1110113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Границы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Ханкайского муниципального округа установлены Законом Приморского края от 30.03.2020 № 775-КЗ «О </a:t>
            </a:r>
            <a:r>
              <a:rPr lang="ru-RU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Ханкайском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муниципальном округе Приморского края».</a:t>
            </a:r>
          </a:p>
          <a:p>
            <a:endParaRPr lang="ru-RU" sz="20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территории Ханкайского муниципального округа входят села Алексеевка, Астраханка, Владимиро-Петровка, Дворянка, Ильинка, Камень-Рыболов, </a:t>
            </a:r>
            <a:r>
              <a:rPr lang="ru-RU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Кировка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Комиссарово, Люблино, Майское, </a:t>
            </a:r>
            <a:r>
              <a:rPr lang="ru-RU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Мельгуновка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Новокачалинск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Новониколаевка, </a:t>
            </a:r>
            <a:r>
              <a:rPr lang="ru-RU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Новоселище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Октябрьское, Пархоменко, Первомайское, </a:t>
            </a:r>
            <a:r>
              <a:rPr lang="ru-RU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Платоно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-Александровское, Рассказово, Троицкое, Турий Рог, Удобное, железнодорожная станция Ильинка, железнодорожная станция Камень-Рыболов, железнодорожный разъезд </a:t>
            </a:r>
            <a:r>
              <a:rPr lang="ru-RU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Морозовка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Административным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центром Ханкайского муниципального округа является село Камень-Рыболов.</a:t>
            </a:r>
          </a:p>
          <a:p>
            <a:endParaRPr lang="ru-RU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829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38463" y="401053"/>
            <a:ext cx="10684041" cy="986589"/>
          </a:xfrm>
        </p:spPr>
        <p:txBody>
          <a:bodyPr>
            <a:normAutofit/>
          </a:bodyPr>
          <a:lstStyle/>
          <a:p>
            <a:r>
              <a:rPr lang="ru-RU" sz="1800" b="1" u="sng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Основные направления бю</a:t>
            </a:r>
            <a:r>
              <a:rPr lang="ru-RU" sz="1800" b="1" u="sng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джетной </a:t>
            </a:r>
            <a:r>
              <a:rPr lang="ru-RU" sz="1800" b="1" u="sng" dirty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 налоговой политики </a:t>
            </a:r>
            <a:r>
              <a:rPr lang="ru-RU" sz="1800" b="1" u="sng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u="sng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u="sng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Ханкайского </a:t>
            </a:r>
            <a:r>
              <a:rPr lang="ru-RU" sz="1800" b="1" u="sng" dirty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муниципального округа</a:t>
            </a:r>
            <a:r>
              <a:rPr lang="ru-RU" sz="1800" u="sng" dirty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u="sng" dirty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1800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6273" y="1355557"/>
            <a:ext cx="10643937" cy="5101389"/>
          </a:xfrm>
        </p:spPr>
        <p:txBody>
          <a:bodyPr>
            <a:normAutofit/>
          </a:bodyPr>
          <a:lstStyle/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✓</a:t>
            </a:r>
            <a:r>
              <a:rPr lang="ru-RU" sz="1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Приоритизация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бюджетных расходов в целях безусловного обеспечения достижения национальных целей развития в соответствии с указами Президента Российской Федерации от 7 мая 2018 года № 204 и от 21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июля 2020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№ 474;</a:t>
            </a:r>
          </a:p>
          <a:p>
            <a:pPr algn="just"/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✓Повышение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эффективности бюджетных расходов, формирование бюджетных параметров исходя из необходимости безусловного исполнения действующих расходных обязательств, в том числе с учетом их оптимизации и эффективности исполнения;</a:t>
            </a:r>
          </a:p>
          <a:p>
            <a:pPr algn="just"/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✓Совершенствование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инструментов программно-целевого планирования и управления с учетом приоритетов социально-экономического развития и реальных финансовых возможностей бюджета Ханкайского муниципального округа, развития механизма проектного управления, дальнейшего совершенствования системы оценки эффективности реализации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программ;</a:t>
            </a:r>
          </a:p>
          <a:p>
            <a:pPr algn="just"/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✓Совершенствование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муниципальных закупок Ханкайского муниципального округа;</a:t>
            </a:r>
          </a:p>
          <a:p>
            <a:pPr algn="just"/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✓Повышение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прозрачности и открытости бюджета и бюджетного процесса Ханкайского муниципального округа для понимания гражданами реализуемой в Приморском крае бюджетной и налоговой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политики; </a:t>
            </a:r>
          </a:p>
          <a:p>
            <a:pPr algn="just"/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✓Рост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доверия населения к органам исполнительной власти путем повышения открытости бюджетных данных.</a:t>
            </a:r>
          </a:p>
          <a:p>
            <a:endParaRPr lang="ru-RU" sz="1600" dirty="0">
              <a:solidFill>
                <a:srgbClr val="7030A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574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2387" y="404261"/>
            <a:ext cx="11113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социально-экономического развития </a:t>
            </a:r>
          </a:p>
          <a:p>
            <a:pPr algn="ctr"/>
            <a:r>
              <a:rPr lang="ru-RU" sz="20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Ханкайского муниципального округа</a:t>
            </a:r>
            <a:endParaRPr lang="ru-RU" sz="2000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3138924"/>
              </p:ext>
            </p:extLst>
          </p:nvPr>
        </p:nvGraphicFramePr>
        <p:xfrm>
          <a:off x="638176" y="1112147"/>
          <a:ext cx="11249528" cy="5567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9024"/>
                <a:gridCol w="952500"/>
                <a:gridCol w="766818"/>
                <a:gridCol w="824188"/>
                <a:gridCol w="811508"/>
                <a:gridCol w="811508"/>
                <a:gridCol w="817848"/>
                <a:gridCol w="817848"/>
                <a:gridCol w="909143"/>
                <a:gridCol w="909143"/>
              </a:tblGrid>
              <a:tr h="495299">
                <a:tc rowSpan="2"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</a:p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измерения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</a:p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 </a:t>
                      </a:r>
                    </a:p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 </a:t>
                      </a:r>
                    </a:p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</a:p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г. </a:t>
                      </a:r>
                    </a:p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91464">
                <a:tc vMerge="1"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 вар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 вар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  <a:r>
                        <a:rPr lang="ru-RU" sz="13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вар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 вар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 вар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 вар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95300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населения (в среднегодовом исчислении)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тыс. чел.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17,65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17,20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16,63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16,80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16,06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16,40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15,80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16,00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населения (на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января года)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тыс. чел.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17,88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17,42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16,96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17,00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16,30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16,60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15,82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16,20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647700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отгруженных товаров собственного производства, выполненных работ и услуг собственными силами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млн 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186,10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207,60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209,67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215,91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213,87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228,88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218,15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240,32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16619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Ввод в действие жилых домов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тыс. кв. м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общ.площ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2,42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4,00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2,92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2,93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3,04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3,05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3,15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3,16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577012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 потребительских цен на товары и услуги, на конец года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% к декабрю предыдущего года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111,3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105,3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103,7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104,0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104,0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104,0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104,0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104,0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65599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Прожиточный минимум в среднем на душу населения (в среднем за год)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руб./мес.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16564,0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17106,0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17710,0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18013,0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18931,0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19210,0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20298,0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20829,0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83118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Номинальная начисленная среднемесячная заработная плата работников организаций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руб.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51285,70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59068,20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60249,56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63956,0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64467,02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68769,30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68979,71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73612,04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86554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зарегистрированной безработицы (на конец года)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%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2,5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3,3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3,42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3,37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3,35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3,30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3,28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3,23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04073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Фонд заработной платы работников организаций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млн.руб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1400,0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1616,11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1650,6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1752,91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1768,5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1888,2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1894,7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2024,6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9288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Прибыль прибыльных предприятий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млн.руб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179,7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205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214,5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215,2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221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215,2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221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437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25430" y="481262"/>
            <a:ext cx="102027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муниципальном долге Ханкайского </a:t>
            </a:r>
          </a:p>
          <a:p>
            <a:pPr algn="ctr"/>
            <a:r>
              <a:rPr lang="ru-RU" sz="2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округа на 2024 год и плановый период 2025-2026 годов</a:t>
            </a:r>
            <a:endParaRPr lang="ru-RU" sz="2400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0790" y="1451810"/>
            <a:ext cx="10508683" cy="156966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1 января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муниципальный долг Ханкайского муниципального округа составлял  0,0 тыс. рублей. В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2024, 2025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годах в бюджете Ханкайского муниципального округа  внутренние заимствования не планируются, в том числе  и на погашение кассового разрыва при исполнении бюджета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2024-2026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годы. Для погашения кассового разрыва  при исполнении бюджета в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 планируется задействовать остаток средств на  едином счете бюджета на 1 января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года. В этой связи верхний предел муниципального  долга Ханкайского муниципального округа на 1 января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года, на 1 января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и на 1 января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запланирован в нулевом объеме.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043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7411" y="-60960"/>
            <a:ext cx="111332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 Ханкайского муниципального округа на 2024 год и плановый период 2025-2026 годов (</a:t>
            </a:r>
            <a:r>
              <a:rPr lang="ru-RU" sz="2000" b="1" u="sng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0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2000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9318380"/>
              </p:ext>
            </p:extLst>
          </p:nvPr>
        </p:nvGraphicFramePr>
        <p:xfrm>
          <a:off x="449180" y="646925"/>
          <a:ext cx="4580020" cy="6144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507649"/>
              </p:ext>
            </p:extLst>
          </p:nvPr>
        </p:nvGraphicFramePr>
        <p:xfrm>
          <a:off x="4441157" y="770857"/>
          <a:ext cx="7369843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6850"/>
                <a:gridCol w="1047750"/>
                <a:gridCol w="1230351"/>
                <a:gridCol w="1008024"/>
                <a:gridCol w="607093"/>
                <a:gridCol w="1009650"/>
                <a:gridCol w="1000125"/>
              </a:tblGrid>
              <a:tr h="501068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2022 года (факт)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2023 года (уточненный)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2024 года план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r>
                        <a:rPr lang="ru-RU" sz="11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 2023</a:t>
                      </a:r>
                    </a:p>
                    <a:p>
                      <a:pPr algn="ctr"/>
                      <a:r>
                        <a:rPr lang="ru-RU" sz="11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 (%)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2025 года план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2026 года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19727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1 023 389,338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1 169 195,063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1 153 434,529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1 071 081,971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1 116 613,699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18414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</a:t>
                      </a:r>
                      <a:r>
                        <a:rPr lang="ru-RU" sz="10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числе: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19727">
                <a:tc>
                  <a:txBody>
                    <a:bodyPr/>
                    <a:lstStyle/>
                    <a:p>
                      <a:r>
                        <a:rPr lang="ru-RU" sz="10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Собственные доходы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418 214,646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175 992,925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188 713,000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176 300,000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180 519,000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404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поступления, из них: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605 174,692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993 202,138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964 721,529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894 781,971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936 094,699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19727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-субвенции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396 769,229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428 626,116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593 597,338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609 772,325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651 104,071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19727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-субсидии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105 523,143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214 889,598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37 549,748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14 047,271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14 028,255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18414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-дотации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82 691,169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310 674,166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306 093,066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243 480,996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243 480,996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18414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-иные межбюджетные трансферты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20 191,151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31 578,609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27 481,377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27 481,377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27 481,377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19727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прочие безвозмездные поступления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7 232,800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</a:p>
                    <a:p>
                      <a:pPr algn="ctr"/>
                      <a:endParaRPr lang="ru-RU" sz="1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19727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доходы бюджетов бюджетной системы РФ от возврата остатков субсидий, субвенций и иных межбюджетных трансфертов, имеющих целевое назначение, прошлых лет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200,849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</a:p>
                    <a:p>
                      <a:pPr algn="ctr"/>
                      <a:endParaRPr lang="ru-RU" sz="1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19727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1 022 384,605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1 186 264,264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1 153 434,529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1 071 081,971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1 116 613,699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19727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(ПРОФИЦИТ)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1 004,733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-17 069,201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320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183141"/>
            <a:ext cx="124320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Ханкайского муниципального</a:t>
            </a:r>
          </a:p>
          <a:p>
            <a:pPr algn="ctr"/>
            <a:r>
              <a:rPr lang="ru-RU" sz="28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округа на 2024 год и плановый период 2025-2026 годов (</a:t>
            </a:r>
            <a:r>
              <a:rPr lang="ru-RU" sz="2800" b="1" u="sng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8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2800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945930256"/>
              </p:ext>
            </p:extLst>
          </p:nvPr>
        </p:nvGraphicFramePr>
        <p:xfrm>
          <a:off x="6159260" y="1116529"/>
          <a:ext cx="5400135" cy="4831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9006113"/>
              </p:ext>
            </p:extLst>
          </p:nvPr>
        </p:nvGraphicFramePr>
        <p:xfrm>
          <a:off x="1082577" y="1773343"/>
          <a:ext cx="10307318" cy="4442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4158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13632</TotalTime>
  <Words>4554</Words>
  <Application>Microsoft Office PowerPoint</Application>
  <PresentationFormat>Произвольный</PresentationFormat>
  <Paragraphs>1261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направления бюджетной и налоговой политики  Ханкайского муниципального округа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Расходы бюджета Ханкайского муниципального округа по муниципальным программам и непрограммным расходам на 2024 год и плановый период 2025-2026 годов (тыс.руб.)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Сведения о расходах с учетом интересов целевых групп в 2024 году и плановом периоде 2025 и 2026 года </vt:lpstr>
      <vt:lpstr>Презентация PowerPoint</vt:lpstr>
      <vt:lpstr>Презентация PowerPoint</vt:lpstr>
      <vt:lpstr>Сведения о реализации общественно значимых проектов в 2024 году и плановом периоде 2025 и 2026 года</vt:lpstr>
      <vt:lpstr>Презентация PowerPoint</vt:lpstr>
      <vt:lpstr>Презентация PowerPoint</vt:lpstr>
      <vt:lpstr>Презентация PowerPoint</vt:lpstr>
      <vt:lpstr>Финансовое управление администрации Ханкайского муниципального округа  Адрес:  692684, Приморский край, Ханкайский район, с.Камень-Рыболов, ул.Кирова, 8  Телефон: 8 (42349) 97-4-50 E-mail: fin490@hankayski.ru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User</dc:creator>
  <cp:lastModifiedBy>Аверина Евгения Владимировна</cp:lastModifiedBy>
  <cp:revision>977</cp:revision>
  <cp:lastPrinted>2022-11-07T23:35:01Z</cp:lastPrinted>
  <dcterms:created xsi:type="dcterms:W3CDTF">2017-03-13T02:17:37Z</dcterms:created>
  <dcterms:modified xsi:type="dcterms:W3CDTF">2023-10-25T06:32:34Z</dcterms:modified>
</cp:coreProperties>
</file>