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64" r:id="rId2"/>
    <p:sldId id="292" r:id="rId3"/>
    <p:sldId id="395" r:id="rId4"/>
    <p:sldId id="396" r:id="rId5"/>
    <p:sldId id="422" r:id="rId6"/>
    <p:sldId id="397" r:id="rId7"/>
    <p:sldId id="342" r:id="rId8"/>
    <p:sldId id="294" r:id="rId9"/>
    <p:sldId id="405" r:id="rId10"/>
    <p:sldId id="400" r:id="rId11"/>
    <p:sldId id="423" r:id="rId12"/>
    <p:sldId id="406" r:id="rId13"/>
    <p:sldId id="408" r:id="rId14"/>
    <p:sldId id="429" r:id="rId15"/>
    <p:sldId id="419" r:id="rId16"/>
    <p:sldId id="425" r:id="rId17"/>
    <p:sldId id="430" r:id="rId18"/>
    <p:sldId id="401" r:id="rId19"/>
    <p:sldId id="424" r:id="rId20"/>
    <p:sldId id="409" r:id="rId21"/>
    <p:sldId id="421" r:id="rId22"/>
    <p:sldId id="402" r:id="rId23"/>
    <p:sldId id="411" r:id="rId24"/>
    <p:sldId id="426" r:id="rId25"/>
    <p:sldId id="427" r:id="rId26"/>
    <p:sldId id="413" r:id="rId27"/>
    <p:sldId id="345" r:id="rId28"/>
    <p:sldId id="414" r:id="rId29"/>
    <p:sldId id="416" r:id="rId30"/>
    <p:sldId id="368" r:id="rId31"/>
    <p:sldId id="346" r:id="rId32"/>
    <p:sldId id="347" r:id="rId33"/>
    <p:sldId id="349" r:id="rId34"/>
    <p:sldId id="370" r:id="rId35"/>
    <p:sldId id="369" r:id="rId36"/>
    <p:sldId id="428" r:id="rId37"/>
    <p:sldId id="343" r:id="rId38"/>
    <p:sldId id="284" r:id="rId39"/>
    <p:sldId id="420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принятых решений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I,II ,III кв.  2018 года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131</c:v>
                </c:pt>
                <c:pt idx="1">
                  <c:v>109</c:v>
                </c:pt>
                <c:pt idx="2">
                  <c:v>150</c:v>
                </c:pt>
                <c:pt idx="3">
                  <c:v>83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9871104"/>
        <c:axId val="51790592"/>
      </c:barChart>
      <c:catAx>
        <c:axId val="29871104"/>
        <c:scaling>
          <c:orientation val="minMax"/>
        </c:scaling>
        <c:delete val="0"/>
        <c:axPos val="b"/>
        <c:majorTickMark val="none"/>
        <c:minorTickMark val="none"/>
        <c:tickLblPos val="nextTo"/>
        <c:crossAx val="51790592"/>
        <c:crosses val="autoZero"/>
        <c:auto val="1"/>
        <c:lblAlgn val="ctr"/>
        <c:lblOffset val="100"/>
        <c:noMultiLvlLbl val="0"/>
      </c:catAx>
      <c:valAx>
        <c:axId val="51790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871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категория решений</c:v>
                </c:pt>
              </c:strCache>
            </c:strRef>
          </c:tx>
          <c:dLbls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вопросы местного значения</c:v>
                </c:pt>
                <c:pt idx="1">
                  <c:v>изменения в Устав</c:v>
                </c:pt>
                <c:pt idx="2">
                  <c:v>бюджет, налоги, имущество</c:v>
                </c:pt>
                <c:pt idx="3">
                  <c:v>противодейств. коррупции</c:v>
                </c:pt>
                <c:pt idx="4">
                  <c:v>деятельность Думы</c:v>
                </c:pt>
                <c:pt idx="5">
                  <c:v>муниципальная служба</c:v>
                </c:pt>
                <c:pt idx="6">
                  <c:v>иные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76</c:v>
                </c:pt>
                <c:pt idx="1">
                  <c:v>10</c:v>
                </c:pt>
                <c:pt idx="2">
                  <c:v>83</c:v>
                </c:pt>
                <c:pt idx="3">
                  <c:v>32</c:v>
                </c:pt>
                <c:pt idx="4">
                  <c:v>46</c:v>
                </c:pt>
                <c:pt idx="5">
                  <c:v>24</c:v>
                </c:pt>
                <c:pt idx="6">
                  <c:v>197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раздел 1</c:v>
                </c:pt>
              </c:strCache>
            </c:strRef>
          </c:tx>
          <c:dLbls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4"/>
                <c:pt idx="0">
                  <c:v>Органы прокуратуры</c:v>
                </c:pt>
                <c:pt idx="1">
                  <c:v>Глава района</c:v>
                </c:pt>
                <c:pt idx="2">
                  <c:v>Постоянные комиссии Думы</c:v>
                </c:pt>
                <c:pt idx="3">
                  <c:v>Контрольно-счетный орган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</c:v>
                </c:pt>
                <c:pt idx="1">
                  <c:v>83</c:v>
                </c:pt>
                <c:pt idx="2">
                  <c:v>56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rgbClr val="00B0F0"/>
    </a:solidFill>
  </c:spPr>
  <c:txPr>
    <a:bodyPr/>
    <a:lstStyle/>
    <a:p>
      <a:pPr>
        <a:defRPr sz="1800">
          <a:solidFill>
            <a:srgbClr val="002060"/>
          </a:solidFill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85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Жилищное хозяйство</c:v>
                </c:pt>
                <c:pt idx="1">
                  <c:v>Коммунальное и дорожное хозяйство</c:v>
                </c:pt>
                <c:pt idx="2">
                  <c:v>Здравоохранение</c:v>
                </c:pt>
                <c:pt idx="3">
                  <c:v>Связь</c:v>
                </c:pt>
                <c:pt idx="4">
                  <c:v>Социальная защита</c:v>
                </c:pt>
                <c:pt idx="5">
                  <c:v>Охрана окружающей среды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23</c:v>
                </c:pt>
                <c:pt idx="1">
                  <c:v>43</c:v>
                </c:pt>
                <c:pt idx="2">
                  <c:v>5</c:v>
                </c:pt>
                <c:pt idx="3">
                  <c:v>3</c:v>
                </c:pt>
                <c:pt idx="4">
                  <c:v>2</c:v>
                </c:pt>
                <c:pt idx="5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75BD9-B695-4BB7-8D6E-BF8B07FC69BA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5FD8C-25F0-47DF-91F5-C8144AA371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904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8FD20-3D35-44EB-A260-4EBB5B36708B}" type="datetime1">
              <a:rPr lang="ru-RU" smtClean="0"/>
              <a:t>20.04.2020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76E2-BAEA-4FCC-BC7B-AA9983B59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37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8679-EE53-4D4A-B4D5-2C1886C2135C}" type="datetime1">
              <a:rPr lang="ru-RU" smtClean="0"/>
              <a:t>20.04.2020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76E2-BAEA-4FCC-BC7B-AA9983B59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94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4E3E7-2275-4544-84FE-C3850CFD2027}" type="datetime1">
              <a:rPr lang="ru-RU" smtClean="0"/>
              <a:t>20.04.2020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76E2-BAEA-4FCC-BC7B-AA9983B59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17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0CFA-633B-44F9-8FD0-5900E6F902CB}" type="datetime1">
              <a:rPr lang="ru-RU" smtClean="0"/>
              <a:t>20.04.2020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76E2-BAEA-4FCC-BC7B-AA9983B59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2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95E55-EAA8-4F50-A9B1-38232ACE452C}" type="datetime1">
              <a:rPr lang="ru-RU" smtClean="0"/>
              <a:t>20.04.2020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76E2-BAEA-4FCC-BC7B-AA9983B59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41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501C-82C6-47B9-8032-7195E60E4737}" type="datetime1">
              <a:rPr lang="ru-RU" smtClean="0"/>
              <a:t>20.04.2020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76E2-BAEA-4FCC-BC7B-AA9983B59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94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995F4-B30B-4A5E-889F-76D65AFF4B0B}" type="datetime1">
              <a:rPr lang="ru-RU" smtClean="0"/>
              <a:t>20.04.2020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76E2-BAEA-4FCC-BC7B-AA9983B59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432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E1662-2A6C-4F8E-A050-3EB582456080}" type="datetime1">
              <a:rPr lang="ru-RU" smtClean="0"/>
              <a:t>20.04.2020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76E2-BAEA-4FCC-BC7B-AA9983B59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9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65A2-C768-47BA-B591-F6CF205D846A}" type="datetime1">
              <a:rPr lang="ru-RU" smtClean="0"/>
              <a:t>20.04.2020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76E2-BAEA-4FCC-BC7B-AA9983B59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084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1C8E-C6E6-4378-87EF-7CD3AAB9F08B}" type="datetime1">
              <a:rPr lang="ru-RU" smtClean="0"/>
              <a:t>20.04.2020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76E2-BAEA-4FCC-BC7B-AA9983B59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87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1EB4-42ED-4D44-A113-48D3D921904D}" type="datetime1">
              <a:rPr lang="ru-RU" smtClean="0"/>
              <a:t>20.04.2020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76E2-BAEA-4FCC-BC7B-AA9983B59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9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4F177-BA4D-467D-A89B-8CC6FF681C63}" type="datetime1">
              <a:rPr lang="ru-RU" smtClean="0"/>
              <a:t>20.04.2020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F76E2-BAEA-4FCC-BC7B-AA9983B59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3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4752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CC00"/>
                </a:solidFill>
              </a:rPr>
              <a:t/>
            </a:r>
            <a:br>
              <a:rPr lang="ru-RU" sz="4000" b="1" dirty="0" smtClean="0">
                <a:solidFill>
                  <a:srgbClr val="FFCC00"/>
                </a:solidFill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reflection blurRad="6350" stA="18000" endPos="45500" dir="5400000" sy="-100000" algn="bl" rotWithShape="0"/>
                </a:effectLst>
                <a:latin typeface="Franklin Gothic Demi" pitchFamily="34" charset="0"/>
              </a:rPr>
              <a:t>Дума 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reflection blurRad="6350" stA="18000" endPos="45500" dir="5400000" sy="-100000" algn="bl" rotWithShape="0"/>
                </a:effectLst>
                <a:latin typeface="Franklin Gothic Demi" pitchFamily="34" charset="0"/>
              </a:rPr>
              <a:t>Ханкайского муниципального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reflection blurRad="6350" stA="18000" endPos="45500" dir="5400000" sy="-100000" algn="bl" rotWithShape="0"/>
                </a:effectLst>
                <a:latin typeface="Franklin Gothic Demi" pitchFamily="34" charset="0"/>
              </a:rPr>
              <a:t>района</a:t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reflection blurRad="6350" stA="18000" endPos="45500" dir="5400000" sy="-100000" algn="bl" rotWithShape="0"/>
                </a:effectLst>
                <a:latin typeface="Franklin Gothic Demi" pitchFamily="34" charset="0"/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reflection blurRad="6350" stA="18000" endPos="45500" dir="5400000" sy="-100000" algn="bl" rotWithShape="0"/>
                </a:effectLst>
                <a:latin typeface="Franklin Gothic Demi" pitchFamily="34" charset="0"/>
              </a:rPr>
              <a:t>пятого созыва (2015-2020 гг.)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C00"/>
              </a:solidFill>
              <a:effectLst>
                <a:reflection blurRad="6350" stA="18000" endPos="45500" dir="5400000" sy="-100000" algn="bl" rotWithShape="0"/>
              </a:effectLst>
              <a:latin typeface="Franklin Gothic Dem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35983"/>
            <a:ext cx="1600200" cy="1892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46" y="332656"/>
            <a:ext cx="1600200" cy="1892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16002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8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CC00"/>
                </a:solidFill>
              </a:rPr>
              <a:t>Депутатский час</a:t>
            </a:r>
            <a:endParaRPr lang="ru-RU" b="1" dirty="0">
              <a:solidFill>
                <a:srgbClr val="FFCC00"/>
              </a:solidFill>
            </a:endParaRPr>
          </a:p>
        </p:txBody>
      </p:sp>
      <p:pic>
        <p:nvPicPr>
          <p:cNvPr id="1026" name="Picture 2" descr="U:\Дума\Мороз\ФОТО\2017\Фото заседания думы\2017-03-28_7869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60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Обсуждение рабочих вопросов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7" name="Picture 3" descr="C:\Users\MorozOA\Desktop\Мои документы\ФОТО\Фото МОЛОДЕЖНОГО СОВЕТА\IMG_52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85" y="1604198"/>
            <a:ext cx="6779029" cy="451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79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Публичные слушания по проекту решения  </a:t>
            </a:r>
            <a:br>
              <a:rPr lang="ru-RU" sz="3200" b="1" dirty="0" smtClean="0">
                <a:solidFill>
                  <a:srgbClr val="FFC000"/>
                </a:solidFill>
              </a:rPr>
            </a:br>
            <a:r>
              <a:rPr lang="ru-RU" sz="3200" b="1" dirty="0" smtClean="0">
                <a:solidFill>
                  <a:srgbClr val="FFC000"/>
                </a:solidFill>
              </a:rPr>
              <a:t>«О внесении изменений в Устав Ханкайского муниципального района»</a:t>
            </a: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6146" name="Picture 2" descr="C:\Users\MorozOA\Desktop\Мои документы\ФОТО\2018\Пленум ветеранов 2018 г\IMG_55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9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Доклад прокурора Ханкайского района </a:t>
            </a:r>
            <a:br>
              <a:rPr lang="ru-RU" sz="3600" b="1" dirty="0" smtClean="0">
                <a:solidFill>
                  <a:srgbClr val="FFC000"/>
                </a:solidFill>
              </a:rPr>
            </a:br>
            <a:r>
              <a:rPr lang="ru-RU" sz="3600" b="1" dirty="0" smtClean="0">
                <a:solidFill>
                  <a:srgbClr val="FFC000"/>
                </a:solidFill>
              </a:rPr>
              <a:t>В.Н. </a:t>
            </a:r>
            <a:r>
              <a:rPr lang="ru-RU" sz="3600" b="1" dirty="0" err="1" smtClean="0">
                <a:solidFill>
                  <a:srgbClr val="FFC000"/>
                </a:solidFill>
              </a:rPr>
              <a:t>Прихожденко</a:t>
            </a:r>
            <a:r>
              <a:rPr lang="ru-RU" sz="3600" b="1" dirty="0" smtClean="0">
                <a:solidFill>
                  <a:srgbClr val="FFC000"/>
                </a:solidFill>
              </a:rPr>
              <a:t> на заседании Думы</a:t>
            </a:r>
            <a:endParaRPr lang="ru-RU" sz="3600" b="1" dirty="0">
              <a:solidFill>
                <a:srgbClr val="FFC000"/>
              </a:solidFill>
            </a:endParaRPr>
          </a:p>
        </p:txBody>
      </p:sp>
      <p:pic>
        <p:nvPicPr>
          <p:cNvPr id="7170" name="Picture 2" descr="C:\Users\MorozOA\Desktop\Мои документы\ФОТО\2018\Дума 24.04.2018\IMG_53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42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6000" b="1" dirty="0">
              <a:solidFill>
                <a:srgbClr val="FFCC00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457200" y="289680"/>
            <a:ext cx="8229600" cy="256325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CC00"/>
                </a:solidFill>
              </a:rPr>
              <a:t>Отчет председателя контрольно-счетной палаты перед Думой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12" name="Picture 2" descr="C:\Users\MorozOA\Desktop\Мои документы\ФОТО\2017\Дума 21.02.2017\IMG_35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4" b="24219"/>
          <a:stretch/>
        </p:blipFill>
        <p:spPr bwMode="auto">
          <a:xfrm>
            <a:off x="2579452" y="1321389"/>
            <a:ext cx="3792748" cy="529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07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FFCC00"/>
                </a:solidFill>
              </a:rPr>
              <a:t>Отчет Главы района перед </a:t>
            </a:r>
            <a:br>
              <a:rPr lang="ru-RU" b="1" dirty="0" smtClean="0">
                <a:solidFill>
                  <a:srgbClr val="FFCC00"/>
                </a:solidFill>
              </a:rPr>
            </a:br>
            <a:r>
              <a:rPr lang="ru-RU" b="1" dirty="0" smtClean="0">
                <a:solidFill>
                  <a:srgbClr val="FFCC00"/>
                </a:solidFill>
              </a:rPr>
              <a:t>Думой района </a:t>
            </a:r>
            <a:endParaRPr lang="ru-RU" b="1" dirty="0">
              <a:solidFill>
                <a:srgbClr val="FFCC00"/>
              </a:solidFill>
            </a:endParaRPr>
          </a:p>
        </p:txBody>
      </p:sp>
      <p:pic>
        <p:nvPicPr>
          <p:cNvPr id="5122" name="Picture 2" descr="C:\Users\MorozOA\Desktop\Мои документы\ФОТО\2017\Фото заседания думы\2017-04-25_802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341" y="1772816"/>
            <a:ext cx="7387715" cy="49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MorozOA\Desktop\Мои документы\ФОТО\2017\Фото заседания думы\2017-04-25_802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1" t="12897" r="35194" b="20961"/>
          <a:stretch/>
        </p:blipFill>
        <p:spPr bwMode="auto">
          <a:xfrm>
            <a:off x="15421" y="1"/>
            <a:ext cx="2396340" cy="3687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23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400" b="1" dirty="0" smtClean="0">
                <a:solidFill>
                  <a:srgbClr val="FFC000"/>
                </a:solidFill>
              </a:rPr>
              <a:t>Обсуждение отчета Главы района на заседании  фракции партии </a:t>
            </a:r>
            <a:br>
              <a:rPr lang="ru-RU" sz="3400" b="1" dirty="0" smtClean="0">
                <a:solidFill>
                  <a:srgbClr val="FFC000"/>
                </a:solidFill>
              </a:rPr>
            </a:br>
            <a:r>
              <a:rPr lang="ru-RU" sz="3400" b="1" dirty="0" smtClean="0">
                <a:solidFill>
                  <a:srgbClr val="FFC000"/>
                </a:solidFill>
              </a:rPr>
              <a:t>«Единая Россия» в Думе</a:t>
            </a:r>
            <a:endParaRPr lang="ru-RU" sz="3400" b="1" dirty="0">
              <a:solidFill>
                <a:srgbClr val="FFC000"/>
              </a:solidFill>
            </a:endParaRPr>
          </a:p>
        </p:txBody>
      </p:sp>
      <p:pic>
        <p:nvPicPr>
          <p:cNvPr id="2053" name="Picture 5" descr="C:\Users\MorozOA\Desktop\Мои документы\ФОТО\2017\Заседания комиссий\IMG_35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49" y="1600200"/>
            <a:ext cx="7886699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35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CC00"/>
                </a:solidFill>
              </a:rPr>
              <a:t>Совещание в главами поселений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6000" b="1" dirty="0">
              <a:solidFill>
                <a:srgbClr val="FFCC00"/>
              </a:solidFill>
            </a:endParaRPr>
          </a:p>
        </p:txBody>
      </p:sp>
      <p:pic>
        <p:nvPicPr>
          <p:cNvPr id="7170" name="Picture 2" descr="C:\Users\MorozOA\Desktop\Мои документы\ФОТО\2018\фото Круглый стол 04.07.2018\2018-07-04_022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3" t="34863" r="831" b="19130"/>
          <a:stretch/>
        </p:blipFill>
        <p:spPr bwMode="auto">
          <a:xfrm>
            <a:off x="392389" y="1628799"/>
            <a:ext cx="8208333" cy="466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10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Заседание Совета представительных органов местного самоуправления при Думе Ханкайского </a:t>
            </a:r>
            <a:br>
              <a:rPr lang="ru-RU" sz="3200" b="1" dirty="0" smtClean="0">
                <a:solidFill>
                  <a:srgbClr val="FFC000"/>
                </a:solidFill>
              </a:rPr>
            </a:br>
            <a:r>
              <a:rPr lang="ru-RU" sz="3200" b="1" dirty="0" smtClean="0">
                <a:solidFill>
                  <a:srgbClr val="FFC000"/>
                </a:solidFill>
              </a:rPr>
              <a:t>муниципального района с. Ильинка 2006 год</a:t>
            </a: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3074" name="Picture 2" descr="C:\Users\MorozOA\Desktop\Мои документы\ФОТО\2008\2008.06.18 Совет в Ильинке и др\DSC010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24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CC00"/>
                </a:solidFill>
              </a:rPr>
              <a:t>Члены Совета представительных органов сельских поселений Ханкайского</a:t>
            </a:r>
            <a:br>
              <a:rPr lang="ru-RU" sz="3200" b="1" dirty="0" smtClean="0">
                <a:solidFill>
                  <a:srgbClr val="FFCC00"/>
                </a:solidFill>
              </a:rPr>
            </a:br>
            <a:r>
              <a:rPr lang="ru-RU" sz="3200" b="1" dirty="0" smtClean="0">
                <a:solidFill>
                  <a:srgbClr val="FFCC00"/>
                </a:solidFill>
              </a:rPr>
              <a:t>муниципального района</a:t>
            </a:r>
            <a:endParaRPr lang="ru-RU" sz="3200" b="1" dirty="0">
              <a:solidFill>
                <a:srgbClr val="FFCC00"/>
              </a:solidFill>
            </a:endParaRPr>
          </a:p>
        </p:txBody>
      </p:sp>
      <p:pic>
        <p:nvPicPr>
          <p:cNvPr id="5122" name="Picture 2" descr="C:\Users\MorozOA\Desktop\Мои документы\ФОТО\2011\2011.04.12 Совет\IMG_00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687" y="1772816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8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Первое заседание Думы</a:t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>29 сентября 2015 года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MorozOA\Desktop\Мои документы\ФОТО\2015\Фото дума первое заседание\ДУМА\IMG_369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8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CC00"/>
                </a:solidFill>
              </a:rPr>
              <a:t>Совместное заседание депутатских комиссий в Камень-</a:t>
            </a:r>
            <a:r>
              <a:rPr lang="ru-RU" sz="3200" b="1" dirty="0" err="1" smtClean="0">
                <a:solidFill>
                  <a:srgbClr val="FFCC00"/>
                </a:solidFill>
              </a:rPr>
              <a:t>Рыболовском</a:t>
            </a:r>
            <a:r>
              <a:rPr lang="ru-RU" sz="3200" b="1" dirty="0" smtClean="0">
                <a:solidFill>
                  <a:srgbClr val="FFCC00"/>
                </a:solidFill>
              </a:rPr>
              <a:t> сельском поселении </a:t>
            </a:r>
            <a:endParaRPr lang="ru-RU" sz="3200" b="1" dirty="0">
              <a:solidFill>
                <a:srgbClr val="FFCC00"/>
              </a:solidFill>
            </a:endParaRPr>
          </a:p>
        </p:txBody>
      </p:sp>
      <p:pic>
        <p:nvPicPr>
          <p:cNvPr id="4099" name="Picture 3" descr="C:\Users\MorozOA\Desktop\Мои документы\ФОТО\2005\2005.03.1\IM0000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020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2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CC00"/>
                </a:solidFill>
              </a:rPr>
              <a:t>Встречи депутатов с населением на территории </a:t>
            </a:r>
            <a:r>
              <a:rPr lang="ru-RU" sz="3200" b="1" dirty="0" err="1" smtClean="0">
                <a:solidFill>
                  <a:srgbClr val="FFCC00"/>
                </a:solidFill>
              </a:rPr>
              <a:t>Новокачалинского</a:t>
            </a:r>
            <a:r>
              <a:rPr lang="ru-RU" sz="3200" b="1" dirty="0" smtClean="0">
                <a:solidFill>
                  <a:srgbClr val="FFCC00"/>
                </a:solidFill>
              </a:rPr>
              <a:t> сельского поселения</a:t>
            </a:r>
            <a:endParaRPr lang="ru-RU" sz="3200" b="1" dirty="0">
              <a:solidFill>
                <a:srgbClr val="FFCC00"/>
              </a:solidFill>
            </a:endParaRPr>
          </a:p>
        </p:txBody>
      </p:sp>
      <p:pic>
        <p:nvPicPr>
          <p:cNvPr id="3074" name="Picture 2" descr="C:\Users\MorozOA\Desktop\Мои документы\ФОТО\2012\ОМВД, встречи с населением  23-26.07.2012\_DSC14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77597"/>
            <a:ext cx="6048672" cy="556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8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Заседание Совета 4 июня 2018 года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4098" name="Picture 2" descr="C:\Users\MorozOA\Desktop\Мои документы\ФОТО\2018\Совет 04.06.2018\IMG_53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5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CC00"/>
                </a:solidFill>
              </a:rPr>
              <a:t>Выездное заседание Совета</a:t>
            </a:r>
            <a:endParaRPr lang="ru-RU" sz="3600" b="1" dirty="0">
              <a:solidFill>
                <a:srgbClr val="FFCC00"/>
              </a:solidFill>
            </a:endParaRPr>
          </a:p>
        </p:txBody>
      </p:sp>
      <p:pic>
        <p:nvPicPr>
          <p:cNvPr id="2051" name="Picture 3" descr="C:\Users\MorozOA\Desktop\Мои документы\ФОТО\2011\2011.06.28\IMG_00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70" y="1052736"/>
            <a:ext cx="7740351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22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C00"/>
                </a:solidFill>
              </a:rPr>
              <a:t>Первое заседание Молодежного совета </a:t>
            </a:r>
            <a:endParaRPr lang="ru-RU" b="1" dirty="0">
              <a:solidFill>
                <a:srgbClr val="FFCC00"/>
              </a:solidFill>
            </a:endParaRPr>
          </a:p>
        </p:txBody>
      </p:sp>
      <p:pic>
        <p:nvPicPr>
          <p:cNvPr id="13314" name="Picture 2" descr="C:\Users\MorozOA\Desktop\Мои документы\ФОТО\Фото МОЛОДЕЖНОГО СОВЕТА\2018-04-26_977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7" y="1385392"/>
            <a:ext cx="8239657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6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C00"/>
                </a:solidFill>
              </a:rPr>
              <a:t>Деятельность Молодежного совета </a:t>
            </a:r>
            <a:endParaRPr lang="ru-RU" b="1" dirty="0">
              <a:solidFill>
                <a:srgbClr val="FFCC00"/>
              </a:solidFill>
            </a:endParaRPr>
          </a:p>
        </p:txBody>
      </p:sp>
      <p:pic>
        <p:nvPicPr>
          <p:cNvPr id="7" name="Picture 2" descr="C:\Users\MorozOA\Desktop\Фото для думы\ветеран\2018-05-07_987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271888" cy="2836912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6" descr="C:\Users\MorozOA\Desktop\Слайды\IMG-20180612-WA0039.jp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18" r="-1718"/>
          <a:stretch/>
        </p:blipFill>
        <p:spPr bwMode="auto">
          <a:xfrm>
            <a:off x="2987824" y="3437772"/>
            <a:ext cx="4320480" cy="3168352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C:\Users\MorozOA\Desktop\Слайды\IMG-20180528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711" y="1052736"/>
            <a:ext cx="2137737" cy="2736304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6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Структура обращений граждан в Думу района за 2017 и </a:t>
            </a:r>
            <a:r>
              <a:rPr lang="en-US" sz="3600" b="1" dirty="0" smtClean="0">
                <a:solidFill>
                  <a:srgbClr val="FFC000"/>
                </a:solidFill>
              </a:rPr>
              <a:t>I </a:t>
            </a:r>
            <a:r>
              <a:rPr lang="ru-RU" sz="3600" b="1" dirty="0" smtClean="0">
                <a:solidFill>
                  <a:srgbClr val="FFC000"/>
                </a:solidFill>
              </a:rPr>
              <a:t>полугодие 2018 годов</a:t>
            </a:r>
            <a:endParaRPr lang="ru-RU" sz="3600" b="1" dirty="0">
              <a:solidFill>
                <a:srgbClr val="FFC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9208447"/>
              </p:ext>
            </p:extLst>
          </p:nvPr>
        </p:nvGraphicFramePr>
        <p:xfrm>
          <a:off x="179512" y="1600200"/>
          <a:ext cx="8507288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008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Доклад на заседании Совета при Законодательном Собрании ПК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5122" name="Picture 2" descr="C:\Users\MorozOA\Desktop\Слайды\IMG-20170216-WA000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15" y="1600200"/>
            <a:ext cx="801276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FFC000"/>
                </a:solidFill>
              </a:rPr>
              <a:t>Совместный прием граждан депутатов Законодательного Собрания ПК </a:t>
            </a:r>
            <a:br>
              <a:rPr lang="ru-RU" sz="3000" b="1" dirty="0" smtClean="0">
                <a:solidFill>
                  <a:srgbClr val="FFC000"/>
                </a:solidFill>
              </a:rPr>
            </a:br>
            <a:r>
              <a:rPr lang="ru-RU" sz="3000" b="1" dirty="0" smtClean="0">
                <a:solidFill>
                  <a:srgbClr val="FFC000"/>
                </a:solidFill>
              </a:rPr>
              <a:t>(С.А. Кузьменко, Э.Е. Цой) и депутата Государственной Думы РФ С.А. </a:t>
            </a:r>
            <a:r>
              <a:rPr lang="ru-RU" sz="3000" b="1" dirty="0" err="1" smtClean="0">
                <a:solidFill>
                  <a:srgbClr val="FFC000"/>
                </a:solidFill>
              </a:rPr>
              <a:t>Сопчук</a:t>
            </a:r>
            <a:r>
              <a:rPr lang="ru-RU" sz="3000" b="1" dirty="0" smtClean="0">
                <a:solidFill>
                  <a:srgbClr val="FFC000"/>
                </a:solidFill>
              </a:rPr>
              <a:t> </a:t>
            </a:r>
            <a:endParaRPr lang="ru-RU" sz="3000" b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MorozOA\Desktop\Мои рисунки\прием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72" y="1844824"/>
            <a:ext cx="433493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orozOA\Desktop\Мои рисунки\пар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2"/>
            <a:ext cx="4056177" cy="269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05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FFC000"/>
                </a:solidFill>
              </a:rPr>
              <a:t/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>
                <a:solidFill>
                  <a:srgbClr val="FFC000"/>
                </a:solidFill>
              </a:rPr>
              <a:t/>
            </a: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/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>
                <a:solidFill>
                  <a:srgbClr val="FFC000"/>
                </a:solidFill>
              </a:rPr>
              <a:t/>
            </a: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/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>
                <a:solidFill>
                  <a:srgbClr val="FFC000"/>
                </a:solidFill>
              </a:rPr>
              <a:t/>
            </a: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/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>
                <a:solidFill>
                  <a:srgbClr val="FFC000"/>
                </a:solidFill>
              </a:rPr>
              <a:t/>
            </a: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>Депутатские </a:t>
            </a:r>
            <a:r>
              <a:rPr lang="ru-RU" sz="2400" b="1" dirty="0">
                <a:solidFill>
                  <a:srgbClr val="FFC000"/>
                </a:solidFill>
              </a:rPr>
              <a:t>слушания </a:t>
            </a: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2400" b="1" dirty="0">
                <a:solidFill>
                  <a:srgbClr val="FFC000"/>
                </a:solidFill>
              </a:rPr>
              <a:t>(депутаты </a:t>
            </a:r>
            <a:r>
              <a:rPr lang="ru-RU" sz="2400" b="1" dirty="0" smtClean="0">
                <a:solidFill>
                  <a:srgbClr val="FFC000"/>
                </a:solidFill>
              </a:rPr>
              <a:t> </a:t>
            </a:r>
            <a:r>
              <a:rPr lang="ru-RU" sz="2400" b="1" dirty="0">
                <a:solidFill>
                  <a:srgbClr val="FFC000"/>
                </a:solidFill>
              </a:rPr>
              <a:t>Пограничного </a:t>
            </a: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2400" b="1" dirty="0">
                <a:solidFill>
                  <a:srgbClr val="FFC000"/>
                </a:solidFill>
              </a:rPr>
              <a:t>и Ханкайского районов) </a:t>
            </a:r>
            <a:r>
              <a:rPr lang="ru-RU" sz="2400" b="1" dirty="0" smtClean="0">
                <a:solidFill>
                  <a:srgbClr val="FFC000"/>
                </a:solidFill>
              </a:rPr>
              <a:t/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>
                <a:solidFill>
                  <a:srgbClr val="FFC000"/>
                </a:solidFill>
              </a:rPr>
              <a:t/>
            </a: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/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>
                <a:solidFill>
                  <a:srgbClr val="FFC000"/>
                </a:solidFill>
              </a:rPr>
              <a:t/>
            </a: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/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/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>
                <a:solidFill>
                  <a:srgbClr val="FFC000"/>
                </a:solidFill>
              </a:rPr>
              <a:t/>
            </a:r>
            <a:br>
              <a:rPr lang="ru-RU" sz="2400" b="1" dirty="0">
                <a:solidFill>
                  <a:srgbClr val="FFC000"/>
                </a:solidFill>
              </a:rPr>
            </a:b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C000"/>
                </a:solidFill>
              </a:rPr>
              <a:t>Обсуждение актуальных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C000"/>
                </a:solidFill>
              </a:rPr>
              <a:t>в</a:t>
            </a:r>
            <a:r>
              <a:rPr lang="ru-RU" sz="2400" b="1" dirty="0" smtClean="0">
                <a:solidFill>
                  <a:srgbClr val="FFC000"/>
                </a:solidFill>
              </a:rPr>
              <a:t>опросов местного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C000"/>
                </a:solidFill>
              </a:rPr>
              <a:t>с</a:t>
            </a:r>
            <a:r>
              <a:rPr lang="ru-RU" sz="2400" b="1" dirty="0" smtClean="0">
                <a:solidFill>
                  <a:srgbClr val="FFC000"/>
                </a:solidFill>
              </a:rPr>
              <a:t>амоуправления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C000"/>
                </a:solidFill>
              </a:rPr>
              <a:t>(депутаты Ханкайского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C000"/>
                </a:solidFill>
              </a:rPr>
              <a:t>и </a:t>
            </a:r>
            <a:r>
              <a:rPr lang="ru-RU" sz="2400" b="1" dirty="0" err="1" smtClean="0">
                <a:solidFill>
                  <a:srgbClr val="FFC000"/>
                </a:solidFill>
              </a:rPr>
              <a:t>Хорольского</a:t>
            </a:r>
            <a:r>
              <a:rPr lang="ru-RU" sz="2400" b="1" dirty="0" smtClean="0">
                <a:solidFill>
                  <a:srgbClr val="FFC000"/>
                </a:solidFill>
              </a:rPr>
              <a:t> районов)</a:t>
            </a:r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8" name="Picture 2" descr="C:\Users\MorozOA\Desktop\Мои документы\ФОТО\2016\Встреча с депутами Пограничного район 21.01.2015\IMG_1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5" y="116632"/>
            <a:ext cx="410571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orozOA\Desktop\Мои документы\ФОТО\2014\Совместное заседание с Думой Хорол. р-на\2014-01-31_274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72" y="3140968"/>
            <a:ext cx="509557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Председатели Думы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62500" lnSpcReduction="20000"/>
          </a:bodyPr>
          <a:lstStyle/>
          <a:p>
            <a:endParaRPr lang="ru-RU" sz="16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23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3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Гулак</a:t>
            </a:r>
            <a:r>
              <a:rPr lang="ru-RU" sz="23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В.Д.                                      </a:t>
            </a:r>
            <a:r>
              <a:rPr lang="ru-RU" sz="23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Гурулева</a:t>
            </a:r>
            <a:r>
              <a:rPr lang="ru-RU" sz="23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                                        </a:t>
            </a:r>
            <a:r>
              <a:rPr lang="ru-RU" sz="23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Квитченко</a:t>
            </a:r>
            <a:r>
              <a:rPr lang="ru-RU" sz="23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В.Д.</a:t>
            </a:r>
          </a:p>
          <a:p>
            <a:pPr marL="0" indent="0">
              <a:buNone/>
            </a:pPr>
            <a:r>
              <a:rPr lang="ru-RU" sz="23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(1996 – 2003 гг.)                                (2003-2005 гг.)                                         (2005-2010 гг.)</a:t>
            </a:r>
          </a:p>
          <a:p>
            <a:pPr marL="0" indent="0">
              <a:buNone/>
            </a:pPr>
            <a:endParaRPr lang="ru-RU" sz="1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endParaRPr lang="ru-RU" sz="1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endParaRPr lang="ru-RU" sz="1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</a:p>
          <a:p>
            <a:pPr marL="0" indent="0">
              <a:buNone/>
            </a:pPr>
            <a:endParaRPr lang="ru-RU" sz="1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2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Артеменко В.Т.                                            Литовченко Е.Н.</a:t>
            </a:r>
          </a:p>
          <a:p>
            <a:pPr marL="0" indent="0">
              <a:buNone/>
            </a:pPr>
            <a:r>
              <a:rPr lang="ru-RU" sz="2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(2010-2015 гг.)                                                 (2015-2020 гг.)</a:t>
            </a:r>
            <a:endParaRPr lang="ru-RU" sz="2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1265046"/>
            <a:ext cx="1365250" cy="2054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21" y="1316571"/>
            <a:ext cx="1342969" cy="2002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7"/>
          <a:stretch/>
        </p:blipFill>
        <p:spPr bwMode="auto">
          <a:xfrm>
            <a:off x="2411760" y="4005064"/>
            <a:ext cx="1476749" cy="1981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38662"/>
            <a:ext cx="1368152" cy="20556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orozOA\Desktop\Мои документы\ФОТО\Гулак В.Д\Гулак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3647" y="1265046"/>
            <a:ext cx="1404152" cy="20542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406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К</a:t>
            </a:r>
            <a:r>
              <a:rPr lang="ru-RU" b="1" dirty="0" smtClean="0">
                <a:solidFill>
                  <a:srgbClr val="FFC000"/>
                </a:solidFill>
              </a:rPr>
              <a:t>руглый стол общественной организации «Матери России»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6" name="Picture 2" descr="C:\Users\MorozOA\Desktop\Мои документы\ФОТО\2018\Марери России\2018-08-13_042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4581728" cy="305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orozOA\Desktop\Мои документы\ФОТО\2018\Матери России\2018-08-13_042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680520" cy="312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21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 descr="C:\Users\MorozOA\Desktop\Мои документы\ФОТО\2018\Дума 24.04.2018\IMG_521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9680"/>
            <a:ext cx="44958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FFC000"/>
                </a:solidFill>
              </a:rPr>
              <a:t/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>
                <a:solidFill>
                  <a:srgbClr val="FFC000"/>
                </a:solidFill>
              </a:rPr>
              <a:t/>
            </a:r>
            <a:br>
              <a:rPr lang="ru-RU" b="1" dirty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/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>
                <a:solidFill>
                  <a:srgbClr val="FFC000"/>
                </a:solidFill>
              </a:rPr>
              <a:t/>
            </a:r>
            <a:br>
              <a:rPr lang="ru-RU" b="1" dirty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/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/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>
                <a:solidFill>
                  <a:srgbClr val="FFC000"/>
                </a:solidFill>
              </a:rPr>
              <a:t/>
            </a:r>
            <a:br>
              <a:rPr lang="ru-RU" b="1" dirty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>Участие </a:t>
            </a:r>
            <a:r>
              <a:rPr lang="ru-RU" b="1" dirty="0">
                <a:solidFill>
                  <a:srgbClr val="FFC000"/>
                </a:solidFill>
              </a:rPr>
              <a:t>в тесте </a:t>
            </a:r>
            <a:r>
              <a:rPr lang="ru-RU" b="1" dirty="0" smtClean="0">
                <a:solidFill>
                  <a:srgbClr val="FFC000"/>
                </a:solidFill>
              </a:rPr>
              <a:t/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>по </a:t>
            </a:r>
            <a:r>
              <a:rPr lang="ru-RU" b="1" dirty="0">
                <a:solidFill>
                  <a:srgbClr val="FFC000"/>
                </a:solidFill>
              </a:rPr>
              <a:t>истории </a:t>
            </a:r>
            <a:r>
              <a:rPr lang="ru-RU" b="1" dirty="0" smtClean="0">
                <a:solidFill>
                  <a:srgbClr val="FFC000"/>
                </a:solidFill>
              </a:rPr>
              <a:t/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>Приморского </a:t>
            </a:r>
            <a:r>
              <a:rPr lang="ru-RU" b="1" dirty="0">
                <a:solidFill>
                  <a:srgbClr val="FFC000"/>
                </a:solidFill>
              </a:rPr>
              <a:t>края</a:t>
            </a:r>
            <a:br>
              <a:rPr lang="ru-RU" b="1" dirty="0">
                <a:solidFill>
                  <a:srgbClr val="FFC000"/>
                </a:solidFill>
              </a:rPr>
            </a:br>
            <a:r>
              <a:rPr lang="ru-RU" b="1" dirty="0">
                <a:solidFill>
                  <a:srgbClr val="FFC000"/>
                </a:solidFill>
              </a:rPr>
              <a:t/>
            </a:r>
            <a:br>
              <a:rPr lang="ru-RU" b="1" dirty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/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>
                <a:solidFill>
                  <a:srgbClr val="FFC000"/>
                </a:solidFill>
              </a:rPr>
              <a:t/>
            </a:r>
            <a:br>
              <a:rPr lang="ru-RU" b="1" dirty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/>
            </a:r>
            <a:br>
              <a:rPr lang="ru-RU" b="1" dirty="0" smtClean="0">
                <a:solidFill>
                  <a:srgbClr val="FFC000"/>
                </a:solidFill>
              </a:rPr>
            </a:b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MorozOA\Desktop\Мои документы\ФОТО\2018\Дума 24.04.2018\IMG_5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68960"/>
            <a:ext cx="496855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Урок по истории местного самоуправления в Российской Федерации  с. </a:t>
            </a:r>
            <a:r>
              <a:rPr lang="ru-RU" sz="3200" b="1" dirty="0" err="1" smtClean="0">
                <a:solidFill>
                  <a:srgbClr val="FFC000"/>
                </a:solidFill>
              </a:rPr>
              <a:t>Новоселище</a:t>
            </a: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7170" name="Picture 2" descr="C:\Users\MorozOA\Desktop\Слайды\IMG_371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9551"/>
            <a:ext cx="8229600" cy="398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Объект 5" descr="C:\Users\MorozOA\Desktop\Мои документы\ФОТО\2013\новости\2013.05.28 памятник\IMG_0092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5760640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MorozOA\Desktop\Мои рисунки\памятник партизана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887976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FFC000"/>
                </a:solidFill>
              </a:rPr>
              <a:t>Ремонт памятника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2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 descr="C:\Users\MorozOA\Desktop\Заседание Думы от 25.09.2018\IMG_566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8115190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 descr="C:\Users\MorozOA\Desktop\Мои документы\ФОТО\Фото здания Думы\IMG_53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9680"/>
            <a:ext cx="2729054" cy="1819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FFC000"/>
                </a:solidFill>
              </a:rPr>
              <a:t>Дума Ханкайского </a:t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>муниципального района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3075" name="Picture 3" descr="C:\Users\MorozOA\Desktop\Мои документы\ФОТО\для фильма\112-1 - Значок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" b="473"/>
          <a:stretch/>
        </p:blipFill>
        <p:spPr bwMode="auto">
          <a:xfrm>
            <a:off x="7380312" y="5589240"/>
            <a:ext cx="1224136" cy="945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82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Круглый стол «Дума Ханкайского муниципального района: вчера, сегодня, завтра»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5122" name="Picture 2" descr="C:\Users\MorozOA\Desktop\Мои документы\ФОТО\2018\фото Круглый стол 04.07.2018\2018-07-04_023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14" y="1916832"/>
            <a:ext cx="681437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1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6000" b="1" dirty="0">
              <a:solidFill>
                <a:srgbClr val="FFCC00"/>
              </a:solidFill>
            </a:endParaRPr>
          </a:p>
        </p:txBody>
      </p:sp>
      <p:pic>
        <p:nvPicPr>
          <p:cNvPr id="3075" name="Picture 3" descr="C:\Users\MorozOA\Desktop\Мои документы\ФОТО\2018\фото Круглый стол 04.07.2018\2018-07-04_02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204864"/>
            <a:ext cx="6161612" cy="409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orozOA\Desktop\Мои документы\ФОТО\2018\фото Круглый стол 04.07.2018\2018-07-04_023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95450" cy="2520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orozOA\Desktop\Мои документы\ФОТО\2018\фото Круглый стол 04.07.2018\2018-07-04_023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811" y="44624"/>
            <a:ext cx="4662070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MorozOA\Desktop\Мои документы\ФОТО\2018\фото Круглый стол 04.07.2018\2018-07-04_0229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r="8443"/>
          <a:stretch/>
        </p:blipFill>
        <p:spPr bwMode="auto">
          <a:xfrm>
            <a:off x="5940655" y="3509958"/>
            <a:ext cx="3233394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3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</a:rPr>
              <a:t>Участники круглого стола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6146" name="Picture 2" descr="C:\Users\MorozOA\Desktop\Мои документы\ФОТО\2018\фото Круглый стол 04.07.2018\2018-07-04_0238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3" b="-150"/>
          <a:stretch/>
        </p:blipFill>
        <p:spPr bwMode="auto">
          <a:xfrm>
            <a:off x="1164815" y="1600200"/>
            <a:ext cx="6602968" cy="453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056784" cy="4810546"/>
          </a:xfrm>
        </p:spPr>
        <p:txBody>
          <a:bodyPr>
            <a:normAutofit/>
          </a:bodyPr>
          <a:lstStyle/>
          <a:p>
            <a:pPr algn="just"/>
            <a:r>
              <a:rPr lang="ru-RU" sz="4200" dirty="0" smtClean="0">
                <a:solidFill>
                  <a:srgbClr val="FFC000"/>
                </a:solidFill>
              </a:rPr>
              <a:t>«</a:t>
            </a:r>
            <a:r>
              <a:rPr lang="ru-RU" sz="4200" b="1" dirty="0" smtClean="0">
                <a:solidFill>
                  <a:srgbClr val="FFC000"/>
                </a:solidFill>
              </a:rPr>
              <a:t>К «сегодняшнему дню» принадлежит  лишь тот, кто заполняет его поступками, обращенными в завтра».</a:t>
            </a:r>
            <a:br>
              <a:rPr lang="ru-RU" sz="4200" b="1" dirty="0" smtClean="0">
                <a:solidFill>
                  <a:srgbClr val="FFC000"/>
                </a:solidFill>
              </a:rPr>
            </a:br>
            <a:r>
              <a:rPr lang="ru-RU" sz="4200" b="1" dirty="0">
                <a:solidFill>
                  <a:srgbClr val="FFC000"/>
                </a:solidFill>
              </a:rPr>
              <a:t/>
            </a:r>
            <a:br>
              <a:rPr lang="ru-RU" sz="4200" b="1" dirty="0">
                <a:solidFill>
                  <a:srgbClr val="FFC000"/>
                </a:solidFill>
              </a:rPr>
            </a:br>
            <a:r>
              <a:rPr lang="ru-RU" sz="4200" b="1" dirty="0" smtClean="0">
                <a:solidFill>
                  <a:srgbClr val="FFC000"/>
                </a:solidFill>
              </a:rPr>
              <a:t>                 </a:t>
            </a:r>
            <a:r>
              <a:rPr lang="ru-RU" sz="3600" b="1" dirty="0" err="1" smtClean="0">
                <a:solidFill>
                  <a:srgbClr val="FFC000"/>
                </a:solidFill>
              </a:rPr>
              <a:t>Кароль</a:t>
            </a:r>
            <a:r>
              <a:rPr lang="ru-RU" sz="3600" b="1" dirty="0" smtClean="0">
                <a:solidFill>
                  <a:srgbClr val="FFC000"/>
                </a:solidFill>
              </a:rPr>
              <a:t> </a:t>
            </a:r>
            <a:r>
              <a:rPr lang="ru-RU" sz="3600" b="1" dirty="0" err="1" smtClean="0">
                <a:solidFill>
                  <a:srgbClr val="FFC000"/>
                </a:solidFill>
              </a:rPr>
              <a:t>Ижиковский</a:t>
            </a:r>
            <a:endParaRPr lang="ru-RU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4752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CC00"/>
                </a:solidFill>
              </a:rPr>
              <a:t/>
            </a:r>
            <a:br>
              <a:rPr lang="ru-RU" sz="4000" b="1" dirty="0" smtClean="0">
                <a:solidFill>
                  <a:srgbClr val="FFCC00"/>
                </a:solidFill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reflection blurRad="6350" stA="18000" endPos="45500" dir="5400000" sy="-100000" algn="bl" rotWithShape="0"/>
                </a:effectLst>
                <a:latin typeface="Franklin Gothic Demi" pitchFamily="34" charset="0"/>
              </a:rPr>
              <a:t>Дума 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reflection blurRad="6350" stA="18000" endPos="45500" dir="5400000" sy="-100000" algn="bl" rotWithShape="0"/>
                </a:effectLst>
                <a:latin typeface="Franklin Gothic Demi" pitchFamily="34" charset="0"/>
              </a:rPr>
              <a:t>Ханкайского муниципального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reflection blurRad="6350" stA="18000" endPos="45500" dir="5400000" sy="-100000" algn="bl" rotWithShape="0"/>
                </a:effectLst>
                <a:latin typeface="Franklin Gothic Demi" pitchFamily="34" charset="0"/>
              </a:rPr>
              <a:t>района</a:t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reflection blurRad="6350" stA="18000" endPos="45500" dir="5400000" sy="-100000" algn="bl" rotWithShape="0"/>
                </a:effectLst>
                <a:latin typeface="Franklin Gothic Demi" pitchFamily="34" charset="0"/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reflection blurRad="6350" stA="18000" endPos="45500" dir="5400000" sy="-100000" algn="bl" rotWithShape="0"/>
                </a:effectLst>
                <a:latin typeface="Franklin Gothic Demi" pitchFamily="34" charset="0"/>
              </a:rPr>
              <a:t>пятого созыва (2015-2020 гг.)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C00"/>
              </a:solidFill>
              <a:effectLst>
                <a:reflection blurRad="6350" stA="18000" endPos="45500" dir="5400000" sy="-100000" algn="bl" rotWithShape="0"/>
              </a:effectLst>
              <a:latin typeface="Franklin Gothic Dem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35983"/>
            <a:ext cx="1600200" cy="1892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46" y="332656"/>
            <a:ext cx="1600200" cy="1892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16002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2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Депутаты Думы Ханкайского муниципального района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069160"/>
          </a:xfrm>
        </p:spPr>
        <p:txBody>
          <a:bodyPr>
            <a:normAutofit/>
          </a:bodyPr>
          <a:lstStyle/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pPr marL="0" indent="0">
              <a:buNone/>
            </a:pPr>
            <a:r>
              <a:rPr lang="ru-RU" sz="1400" b="1" u="sng" dirty="0" err="1" smtClean="0">
                <a:solidFill>
                  <a:srgbClr val="FFC000"/>
                </a:solidFill>
              </a:rPr>
              <a:t>Брижатая</a:t>
            </a:r>
            <a:r>
              <a:rPr lang="ru-RU" sz="1400" b="1" u="sng" dirty="0" smtClean="0">
                <a:solidFill>
                  <a:srgbClr val="FFC000"/>
                </a:solidFill>
              </a:rPr>
              <a:t> О.А</a:t>
            </a:r>
            <a:r>
              <a:rPr lang="ru-RU" sz="1400" b="1" dirty="0">
                <a:solidFill>
                  <a:srgbClr val="FFC000"/>
                </a:solidFill>
              </a:rPr>
              <a:t>.</a:t>
            </a:r>
            <a:r>
              <a:rPr lang="ru-RU" sz="1400" b="1" dirty="0" smtClean="0">
                <a:solidFill>
                  <a:srgbClr val="FFC000"/>
                </a:solidFill>
              </a:rPr>
              <a:t>                 </a:t>
            </a:r>
            <a:r>
              <a:rPr lang="ru-RU" sz="1400" b="1" u="sng" dirty="0" smtClean="0">
                <a:solidFill>
                  <a:srgbClr val="FFC000"/>
                </a:solidFill>
              </a:rPr>
              <a:t>Литовченко Е.Н</a:t>
            </a:r>
            <a:r>
              <a:rPr lang="ru-RU" sz="1400" b="1" dirty="0" smtClean="0">
                <a:solidFill>
                  <a:srgbClr val="FFC000"/>
                </a:solidFill>
              </a:rPr>
              <a:t>.            </a:t>
            </a:r>
            <a:r>
              <a:rPr lang="ru-RU" sz="1400" b="1" u="sng" dirty="0" smtClean="0">
                <a:solidFill>
                  <a:srgbClr val="FFC000"/>
                </a:solidFill>
              </a:rPr>
              <a:t>Коваль Д.М</a:t>
            </a:r>
            <a:r>
              <a:rPr lang="ru-RU" sz="1400" b="1" dirty="0" smtClean="0">
                <a:solidFill>
                  <a:srgbClr val="FFC000"/>
                </a:solidFill>
              </a:rPr>
              <a:t>.                </a:t>
            </a:r>
            <a:r>
              <a:rPr lang="ru-RU" sz="1400" b="1" u="sng" dirty="0" err="1" smtClean="0">
                <a:solidFill>
                  <a:srgbClr val="FFC000"/>
                </a:solidFill>
              </a:rPr>
              <a:t>Колыпайло</a:t>
            </a:r>
            <a:r>
              <a:rPr lang="ru-RU" sz="1400" b="1" u="sng" dirty="0" smtClean="0">
                <a:solidFill>
                  <a:srgbClr val="FFC000"/>
                </a:solidFill>
              </a:rPr>
              <a:t> С.И</a:t>
            </a:r>
            <a:r>
              <a:rPr lang="ru-RU" sz="1400" b="1" dirty="0" smtClean="0">
                <a:solidFill>
                  <a:srgbClr val="FFC000"/>
                </a:solidFill>
              </a:rPr>
              <a:t>.           </a:t>
            </a:r>
            <a:r>
              <a:rPr lang="ru-RU" sz="1400" b="1" u="sng" dirty="0" err="1" smtClean="0">
                <a:solidFill>
                  <a:srgbClr val="FFC000"/>
                </a:solidFill>
              </a:rPr>
              <a:t>Юдицкий</a:t>
            </a:r>
            <a:r>
              <a:rPr lang="ru-RU" sz="1400" b="1" u="sng" dirty="0" smtClean="0">
                <a:solidFill>
                  <a:srgbClr val="FFC000"/>
                </a:solidFill>
              </a:rPr>
              <a:t> А.Ю</a:t>
            </a:r>
            <a:r>
              <a:rPr lang="ru-RU" sz="1400" b="1" dirty="0" smtClean="0">
                <a:solidFill>
                  <a:srgbClr val="FFC000"/>
                </a:solidFill>
              </a:rPr>
              <a:t>.</a:t>
            </a:r>
          </a:p>
          <a:p>
            <a:pPr marL="0" indent="0">
              <a:buNone/>
            </a:pPr>
            <a:endParaRPr lang="ru-RU" sz="14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4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4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rgbClr val="FFC000"/>
                </a:solidFill>
              </a:rPr>
              <a:t>    </a:t>
            </a:r>
            <a:r>
              <a:rPr lang="ru-RU" sz="1400" b="1" u="sng" dirty="0" smtClean="0">
                <a:solidFill>
                  <a:srgbClr val="FFC000"/>
                </a:solidFill>
              </a:rPr>
              <a:t> </a:t>
            </a:r>
            <a:r>
              <a:rPr lang="ru-RU" sz="1400" b="1" u="sng" dirty="0" err="1">
                <a:solidFill>
                  <a:srgbClr val="FFC000"/>
                </a:solidFill>
              </a:rPr>
              <a:t>Черкас</a:t>
            </a:r>
            <a:r>
              <a:rPr lang="ru-RU" sz="1400" b="1" u="sng" dirty="0">
                <a:solidFill>
                  <a:srgbClr val="FFC000"/>
                </a:solidFill>
              </a:rPr>
              <a:t> </a:t>
            </a:r>
            <a:r>
              <a:rPr lang="ru-RU" sz="1400" b="1" u="sng" dirty="0" smtClean="0">
                <a:solidFill>
                  <a:srgbClr val="FFC000"/>
                </a:solidFill>
              </a:rPr>
              <a:t>И.А</a:t>
            </a:r>
            <a:r>
              <a:rPr lang="ru-RU" sz="1400" b="1" dirty="0" smtClean="0">
                <a:solidFill>
                  <a:srgbClr val="FFC000"/>
                </a:solidFill>
              </a:rPr>
              <a:t>.             </a:t>
            </a:r>
            <a:r>
              <a:rPr lang="ru-RU" sz="1400" b="1" u="sng" dirty="0" smtClean="0">
                <a:solidFill>
                  <a:srgbClr val="FFC000"/>
                </a:solidFill>
              </a:rPr>
              <a:t>Попов С.П</a:t>
            </a:r>
            <a:r>
              <a:rPr lang="ru-RU" sz="1400" b="1" dirty="0" smtClean="0">
                <a:solidFill>
                  <a:srgbClr val="FFC000"/>
                </a:solidFill>
              </a:rPr>
              <a:t>.                </a:t>
            </a:r>
            <a:r>
              <a:rPr lang="ru-RU" sz="1400" b="1" u="sng" dirty="0" err="1" smtClean="0">
                <a:solidFill>
                  <a:srgbClr val="FFC000"/>
                </a:solidFill>
              </a:rPr>
              <a:t>Вальк</a:t>
            </a:r>
            <a:r>
              <a:rPr lang="ru-RU" sz="1400" b="1" u="sng" dirty="0" smtClean="0">
                <a:solidFill>
                  <a:srgbClr val="FFC000"/>
                </a:solidFill>
              </a:rPr>
              <a:t> С.В</a:t>
            </a:r>
            <a:r>
              <a:rPr lang="ru-RU" sz="1400" b="1" dirty="0" smtClean="0">
                <a:solidFill>
                  <a:srgbClr val="FFC000"/>
                </a:solidFill>
              </a:rPr>
              <a:t>.              </a:t>
            </a:r>
            <a:r>
              <a:rPr lang="ru-RU" sz="1400" b="1" u="sng" dirty="0" err="1" smtClean="0">
                <a:solidFill>
                  <a:srgbClr val="FFC000"/>
                </a:solidFill>
              </a:rPr>
              <a:t>Жмуренко</a:t>
            </a:r>
            <a:r>
              <a:rPr lang="ru-RU" sz="1400" b="1" u="sng" dirty="0" smtClean="0">
                <a:solidFill>
                  <a:srgbClr val="FFC000"/>
                </a:solidFill>
              </a:rPr>
              <a:t> Э.В</a:t>
            </a:r>
            <a:r>
              <a:rPr lang="ru-RU" sz="1400" b="1" dirty="0" smtClean="0">
                <a:solidFill>
                  <a:srgbClr val="FFC000"/>
                </a:solidFill>
              </a:rPr>
              <a:t>.         </a:t>
            </a:r>
            <a:r>
              <a:rPr lang="ru-RU" sz="1400" b="1" u="sng" dirty="0" smtClean="0">
                <a:solidFill>
                  <a:srgbClr val="FFC000"/>
                </a:solidFill>
              </a:rPr>
              <a:t>Заяц М.А</a:t>
            </a:r>
            <a:r>
              <a:rPr lang="ru-RU" sz="1400" b="1" dirty="0" smtClean="0">
                <a:solidFill>
                  <a:srgbClr val="FFC000"/>
                </a:solidFill>
              </a:rPr>
              <a:t>.             </a:t>
            </a:r>
            <a:r>
              <a:rPr lang="ru-RU" sz="1400" b="1" u="sng" dirty="0" err="1" smtClean="0">
                <a:solidFill>
                  <a:srgbClr val="FFC000"/>
                </a:solidFill>
              </a:rPr>
              <a:t>Притеев</a:t>
            </a:r>
            <a:r>
              <a:rPr lang="ru-RU" sz="1400" b="1" u="sng" dirty="0" smtClean="0">
                <a:solidFill>
                  <a:srgbClr val="FFC000"/>
                </a:solidFill>
              </a:rPr>
              <a:t> А.Ю.</a:t>
            </a:r>
          </a:p>
          <a:p>
            <a:pPr marL="0" indent="0">
              <a:buNone/>
            </a:pPr>
            <a:endParaRPr lang="ru-RU" sz="14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4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4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ru-RU" sz="1400" b="1" dirty="0">
                <a:solidFill>
                  <a:srgbClr val="FFC000"/>
                </a:solidFill>
              </a:rPr>
              <a:t>.  </a:t>
            </a:r>
            <a:r>
              <a:rPr lang="ru-RU" sz="1400" b="1" dirty="0" smtClean="0">
                <a:solidFill>
                  <a:srgbClr val="FFC000"/>
                </a:solidFill>
              </a:rPr>
              <a:t>                                          </a:t>
            </a:r>
            <a:r>
              <a:rPr lang="ru-RU" sz="1400" b="1" u="sng" dirty="0">
                <a:solidFill>
                  <a:srgbClr val="FFC000"/>
                </a:solidFill>
              </a:rPr>
              <a:t>Козырев В.М</a:t>
            </a:r>
            <a:r>
              <a:rPr lang="ru-RU" sz="1400" b="1" dirty="0" smtClean="0">
                <a:solidFill>
                  <a:srgbClr val="FFC000"/>
                </a:solidFill>
              </a:rPr>
              <a:t>.                 </a:t>
            </a:r>
            <a:r>
              <a:rPr lang="ru-RU" sz="1400" b="1" u="sng" dirty="0" smtClean="0">
                <a:solidFill>
                  <a:srgbClr val="FFC000"/>
                </a:solidFill>
              </a:rPr>
              <a:t>Костенко Р.С</a:t>
            </a:r>
            <a:r>
              <a:rPr lang="ru-RU" sz="1400" b="1" dirty="0" smtClean="0">
                <a:solidFill>
                  <a:srgbClr val="FFC000"/>
                </a:solidFill>
              </a:rPr>
              <a:t>.             </a:t>
            </a:r>
            <a:r>
              <a:rPr lang="ru-RU" sz="1400" b="1" u="sng" dirty="0" smtClean="0">
                <a:solidFill>
                  <a:srgbClr val="FFC000"/>
                </a:solidFill>
              </a:rPr>
              <a:t>Павленко А.В.</a:t>
            </a:r>
            <a:endParaRPr lang="ru-RU" sz="1400" b="1" u="sng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32031"/>
            <a:ext cx="950913" cy="11826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84" y="1732031"/>
            <a:ext cx="963613" cy="11699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"/>
          <a:stretch/>
        </p:blipFill>
        <p:spPr bwMode="auto">
          <a:xfrm>
            <a:off x="3923928" y="1670817"/>
            <a:ext cx="963613" cy="119969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3"/>
          <a:stretch/>
        </p:blipFill>
        <p:spPr bwMode="auto">
          <a:xfrm>
            <a:off x="5652120" y="1653686"/>
            <a:ext cx="963613" cy="11826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653686"/>
            <a:ext cx="914400" cy="1139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8"/>
          <a:stretch/>
        </p:blipFill>
        <p:spPr bwMode="auto">
          <a:xfrm>
            <a:off x="700149" y="3221141"/>
            <a:ext cx="896937" cy="1139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70839"/>
            <a:ext cx="914400" cy="118903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728" y="3248472"/>
            <a:ext cx="914400" cy="12255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247" y="3246483"/>
            <a:ext cx="877887" cy="125571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840" y="3270839"/>
            <a:ext cx="920436" cy="118903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935" y="3206655"/>
            <a:ext cx="1020880" cy="126736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272" y="4904655"/>
            <a:ext cx="847725" cy="10001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02" y="4831630"/>
            <a:ext cx="865187" cy="10731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372" y="4915131"/>
            <a:ext cx="1001361" cy="108012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79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586572"/>
              </p:ext>
            </p:extLst>
          </p:nvPr>
        </p:nvGraphicFramePr>
        <p:xfrm>
          <a:off x="179512" y="332661"/>
          <a:ext cx="8712968" cy="634839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19293"/>
                <a:gridCol w="7270100"/>
                <a:gridCol w="923575"/>
              </a:tblGrid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Депутаты Думы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– количество по уставу / фактически избрано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15/15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– на постоянной основе / на непостоянной основе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1/14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– мужского пола / женского пола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10/5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Депутаты Думы (место работы (службы), род занятий)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– студенты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– пенсионеры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– работники бюджетной сферы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– работники коммерческих организаций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699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– предприниматели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523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– иные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Образование: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– высшее / из них юридическое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11/1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– среднее специальное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– общее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– ученая степень кандидата наук / доктора наук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Возраст: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– 18-35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– 36-50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– 51-65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48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– старше 65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4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Решения, принятые Думой Ханкайского муниципального района пятого созыва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rgbClr val="FFFF0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5536759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459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89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C000"/>
                </a:solidFill>
              </a:rPr>
              <a:t>График принятых решений Думой Ханкайского муниципального района за 2015-</a:t>
            </a:r>
            <a:r>
              <a:rPr lang="en-US" sz="4000" b="1" dirty="0" smtClean="0">
                <a:solidFill>
                  <a:srgbClr val="FFC000"/>
                </a:solidFill>
              </a:rPr>
              <a:t>I,II </a:t>
            </a:r>
            <a:r>
              <a:rPr lang="ru-RU" sz="4000" b="1" dirty="0" smtClean="0">
                <a:solidFill>
                  <a:srgbClr val="FFC000"/>
                </a:solidFill>
              </a:rPr>
              <a:t>кв. 2018 гг</a:t>
            </a:r>
            <a:r>
              <a:rPr lang="ru-RU" b="1" dirty="0" smtClean="0">
                <a:solidFill>
                  <a:srgbClr val="FFC000"/>
                </a:solidFill>
              </a:rPr>
              <a:t>. </a:t>
            </a:r>
            <a:endParaRPr lang="ru-RU" b="1" dirty="0">
              <a:solidFill>
                <a:srgbClr val="FFC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9085056"/>
              </p:ext>
            </p:extLst>
          </p:nvPr>
        </p:nvGraphicFramePr>
        <p:xfrm>
          <a:off x="0" y="1052736"/>
          <a:ext cx="914400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321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CC00"/>
                </a:solidFill>
              </a:rPr>
              <a:t>Постоянные комиссии Думы </a:t>
            </a:r>
            <a:br>
              <a:rPr lang="ru-RU" sz="3600" b="1" dirty="0" smtClean="0">
                <a:solidFill>
                  <a:srgbClr val="FFCC00"/>
                </a:solidFill>
              </a:rPr>
            </a:br>
            <a:r>
              <a:rPr lang="ru-RU" sz="3600" b="1" dirty="0" smtClean="0">
                <a:solidFill>
                  <a:srgbClr val="FFCC00"/>
                </a:solidFill>
              </a:rPr>
              <a:t>Ханкайского муниципального района</a:t>
            </a:r>
            <a:endParaRPr lang="ru-RU" sz="3600" b="1" dirty="0">
              <a:solidFill>
                <a:srgbClr val="FFCC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1800" b="1" dirty="0" smtClean="0">
                <a:solidFill>
                  <a:srgbClr val="FFC000"/>
                </a:solidFill>
              </a:rPr>
              <a:t>Комиссия  по бюджету, налогам,                          Комиссия по социальной политике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FFC000"/>
                </a:solidFill>
              </a:rPr>
              <a:t>ф</a:t>
            </a:r>
            <a:r>
              <a:rPr lang="ru-RU" sz="1800" b="1" dirty="0" smtClean="0">
                <a:solidFill>
                  <a:srgbClr val="FFC000"/>
                </a:solidFill>
              </a:rPr>
              <a:t>инансам, экономике и земельным                   защите прав граждан и охране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FFC000"/>
                </a:solidFill>
              </a:rPr>
              <a:t>о</a:t>
            </a:r>
            <a:r>
              <a:rPr lang="ru-RU" sz="1800" b="1" dirty="0" smtClean="0">
                <a:solidFill>
                  <a:srgbClr val="FFC000"/>
                </a:solidFill>
              </a:rPr>
              <a:t>тношениям                                                                окружающей среды</a:t>
            </a:r>
          </a:p>
          <a:p>
            <a:pPr marL="0" indent="0">
              <a:buNone/>
            </a:pPr>
            <a:endParaRPr lang="ru-RU" sz="1800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800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800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800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FFC000"/>
                </a:solidFill>
              </a:rPr>
              <a:t> </a:t>
            </a:r>
            <a:r>
              <a:rPr lang="ru-RU" sz="1800" dirty="0" smtClean="0">
                <a:solidFill>
                  <a:srgbClr val="FFC000"/>
                </a:solidFill>
              </a:rPr>
              <a:t>                                  </a:t>
            </a:r>
            <a:r>
              <a:rPr lang="ru-RU" sz="1800" b="1" dirty="0" smtClean="0">
                <a:solidFill>
                  <a:srgbClr val="FFC000"/>
                </a:solidFill>
              </a:rPr>
              <a:t>Комиссия по местному самоуправлению,          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FFC000"/>
                </a:solidFill>
              </a:rPr>
              <a:t> </a:t>
            </a:r>
            <a:r>
              <a:rPr lang="ru-RU" sz="1800" b="1" dirty="0" smtClean="0">
                <a:solidFill>
                  <a:srgbClr val="FFC000"/>
                </a:solidFill>
              </a:rPr>
              <a:t>                                                правопорядку и законности</a:t>
            </a:r>
          </a:p>
          <a:p>
            <a:pPr marL="0" indent="0">
              <a:buNone/>
            </a:pPr>
            <a:endParaRPr lang="ru-RU" sz="1800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800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800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rgbClr val="FFC000"/>
              </a:solidFill>
            </a:endParaRPr>
          </a:p>
        </p:txBody>
      </p:sp>
      <p:pic>
        <p:nvPicPr>
          <p:cNvPr id="5" name="Рисунок 4" descr="C:\Users\MorozOA\Desktop\Мои документы\ФОТО\2018\Фото Дума 24.05.2018\IMG_50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628800"/>
            <a:ext cx="1872209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MorozOA\Desktop\Мои документы\ФОТО\2018\Дума 24.04.2018\IMG_5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320" y="1600201"/>
            <a:ext cx="2311152" cy="15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orozOA\Desktop\Мои документы\ФОТО\2017\Дума 25.04.2017\IMG_37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52" y="4149080"/>
            <a:ext cx="248427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6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91064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Правотворческие инициативы</a:t>
            </a:r>
            <a:endParaRPr lang="ru-RU" b="1" dirty="0">
              <a:solidFill>
                <a:srgbClr val="FFC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0057820"/>
              </p:ext>
            </p:extLst>
          </p:nvPr>
        </p:nvGraphicFramePr>
        <p:xfrm>
          <a:off x="108012" y="1268760"/>
          <a:ext cx="8927976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755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3247</TotalTime>
  <Words>453</Words>
  <Application>Microsoft Office PowerPoint</Application>
  <PresentationFormat>Экран (4:3)</PresentationFormat>
  <Paragraphs>252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 Дума Ханкайского муниципального района пятого созыва (2015-2020 гг.)</vt:lpstr>
      <vt:lpstr>Первое заседание Думы 29 сентября 2015 года</vt:lpstr>
      <vt:lpstr>Председатели Думы</vt:lpstr>
      <vt:lpstr>Депутаты Думы Ханкайского муниципального района</vt:lpstr>
      <vt:lpstr>Презентация PowerPoint</vt:lpstr>
      <vt:lpstr>Решения, принятые Думой Ханкайского муниципального района пятого созыва</vt:lpstr>
      <vt:lpstr>График принятых решений Думой Ханкайского муниципального района за 2015-I,II кв. 2018 гг. </vt:lpstr>
      <vt:lpstr>Постоянные комиссии Думы  Ханкайского муниципального района</vt:lpstr>
      <vt:lpstr>Правотворческие инициативы</vt:lpstr>
      <vt:lpstr>Депутатский час</vt:lpstr>
      <vt:lpstr>Обсуждение рабочих вопросов</vt:lpstr>
      <vt:lpstr>Публичные слушания по проекту решения   «О внесении изменений в Устав Ханкайского муниципального района»</vt:lpstr>
      <vt:lpstr>Доклад прокурора Ханкайского района  В.Н. Прихожденко на заседании Думы</vt:lpstr>
      <vt:lpstr>        </vt:lpstr>
      <vt:lpstr>Отчет Главы района перед  Думой района </vt:lpstr>
      <vt:lpstr>Обсуждение отчета Главы района на заседании  фракции партии  «Единая Россия» в Думе</vt:lpstr>
      <vt:lpstr>    Совещание в главами поселений    </vt:lpstr>
      <vt:lpstr>Заседание Совета представительных органов местного самоуправления при Думе Ханкайского  муниципального района с. Ильинка 2006 год</vt:lpstr>
      <vt:lpstr>Члены Совета представительных органов сельских поселений Ханкайского муниципального района</vt:lpstr>
      <vt:lpstr>Совместное заседание депутатских комиссий в Камень-Рыболовском сельском поселении </vt:lpstr>
      <vt:lpstr>Встречи депутатов с населением на территории Новокачалинского сельского поселения</vt:lpstr>
      <vt:lpstr>Заседание Совета 4 июня 2018 года</vt:lpstr>
      <vt:lpstr>Выездное заседание Совета</vt:lpstr>
      <vt:lpstr>Первое заседание Молодежного совета </vt:lpstr>
      <vt:lpstr>Деятельность Молодежного совета </vt:lpstr>
      <vt:lpstr>Структура обращений граждан в Думу района за 2017 и I полугодие 2018 годов</vt:lpstr>
      <vt:lpstr>Доклад на заседании Совета при Законодательном Собрании ПК</vt:lpstr>
      <vt:lpstr>Совместный прием граждан депутатов Законодательного Собрания ПК  (С.А. Кузьменко, Э.Е. Цой) и депутата Государственной Думы РФ С.А. Сопчук </vt:lpstr>
      <vt:lpstr>        Депутатские слушания  (депутаты  Пограничного  и Ханкайского районов)        </vt:lpstr>
      <vt:lpstr>Круглый стол общественной организации «Матери России»</vt:lpstr>
      <vt:lpstr>       Участие в тесте  по истории  Приморского края     </vt:lpstr>
      <vt:lpstr>Урок по истории местного самоуправления в Российской Федерации  с. Новоселище</vt:lpstr>
      <vt:lpstr>Ремонт памятника</vt:lpstr>
      <vt:lpstr>Дума Ханкайского  муниципального района</vt:lpstr>
      <vt:lpstr>Круглый стол «Дума Ханкайского муниципального района: вчера, сегодня, завтра»</vt:lpstr>
      <vt:lpstr>        </vt:lpstr>
      <vt:lpstr>Участники круглого стола</vt:lpstr>
      <vt:lpstr>«К «сегодняшнему дню» принадлежит  лишь тот, кто заполняет его поступками, обращенными в завтра».                   Кароль Ижиковский</vt:lpstr>
      <vt:lpstr> Дума Ханкайского муниципального района пятого созыва (2015-2020 гг.)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Vitaly Typkov</dc:creator>
  <cp:lastModifiedBy>Мороз Оксана Александровна</cp:lastModifiedBy>
  <cp:revision>190</cp:revision>
  <dcterms:created xsi:type="dcterms:W3CDTF">2014-04-16T04:55:13Z</dcterms:created>
  <dcterms:modified xsi:type="dcterms:W3CDTF">2020-04-19T23:55:36Z</dcterms:modified>
</cp:coreProperties>
</file>