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315" r:id="rId2"/>
    <p:sldId id="316" r:id="rId3"/>
    <p:sldId id="257" r:id="rId4"/>
    <p:sldId id="258" r:id="rId5"/>
    <p:sldId id="302" r:id="rId6"/>
    <p:sldId id="260" r:id="rId7"/>
    <p:sldId id="265" r:id="rId8"/>
    <p:sldId id="266" r:id="rId9"/>
    <p:sldId id="267" r:id="rId10"/>
    <p:sldId id="269" r:id="rId11"/>
    <p:sldId id="306" r:id="rId12"/>
    <p:sldId id="271" r:id="rId13"/>
    <p:sldId id="308" r:id="rId14"/>
    <p:sldId id="311" r:id="rId15"/>
    <p:sldId id="273" r:id="rId16"/>
    <p:sldId id="275" r:id="rId17"/>
    <p:sldId id="276" r:id="rId18"/>
    <p:sldId id="303" r:id="rId19"/>
    <p:sldId id="293" r:id="rId20"/>
    <p:sldId id="313" r:id="rId21"/>
    <p:sldId id="314" r:id="rId22"/>
    <p:sldId id="296" r:id="rId23"/>
    <p:sldId id="312" r:id="rId24"/>
    <p:sldId id="319" r:id="rId25"/>
    <p:sldId id="317" r:id="rId26"/>
    <p:sldId id="301" r:id="rId27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18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902" autoAdjust="0"/>
  </p:normalViewPr>
  <p:slideViewPr>
    <p:cSldViewPr snapToGrid="0">
      <p:cViewPr>
        <p:scale>
          <a:sx n="119" d="100"/>
          <a:sy n="119" d="100"/>
        </p:scale>
        <p:origin x="-216" y="-450"/>
      </p:cViewPr>
      <p:guideLst>
        <p:guide orient="horz" pos="618"/>
        <p:guide orient="horz" pos="2260"/>
        <p:guide orient="horz" pos="23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5161854768154"/>
          <c:y val="2.8252405949256341E-2"/>
          <c:w val="0.58155810728803492"/>
          <c:h val="0.83449246336604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Лист1!$B$18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102</a:t>
                    </a:r>
                    <a:r>
                      <a:rPr lang="ru-RU" smtClean="0"/>
                      <a:t>3389,337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Лист1!$A$19:$A$22</c:f>
              <c:strCache>
                <c:ptCount val="2"/>
                <c:pt idx="0">
                  <c:v>План (уточненный)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Лист1!$B$19:$B$22</c:f>
              <c:numCache>
                <c:formatCode>General</c:formatCode>
                <c:ptCount val="4"/>
                <c:pt idx="0" formatCode="0.000">
                  <c:v>1034990.341</c:v>
                </c:pt>
                <c:pt idx="1">
                  <c:v>1051054.7209999999</c:v>
                </c:pt>
              </c:numCache>
            </c:numRef>
          </c:val>
        </c:ser>
        <c:ser>
          <c:idx val="1"/>
          <c:order val="1"/>
          <c:tx>
            <c:strRef>
              <c:f>Лист1!$C$18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741941785175309E-2"/>
                  <c:y val="9.55714763008141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1051054,721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422988826780283E-2"/>
                  <c:y val="6.496918652701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632390436542393E-2"/>
                  <c:y val="0.24298681841256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702656040602588E-2"/>
                  <c:y val="0.12933169367120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Лист1!$A$19:$A$22</c:f>
              <c:strCache>
                <c:ptCount val="2"/>
                <c:pt idx="0">
                  <c:v>План (уточненный)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Лист1!$C$19:$C$22</c:f>
              <c:numCache>
                <c:formatCode>General</c:formatCode>
                <c:ptCount val="4"/>
                <c:pt idx="0">
                  <c:v>1023389.3370000001</c:v>
                </c:pt>
                <c:pt idx="1">
                  <c:v>1022384.605</c:v>
                </c:pt>
              </c:numCache>
            </c:numRef>
          </c:val>
        </c:ser>
        <c:ser>
          <c:idx val="2"/>
          <c:order val="2"/>
          <c:tx>
            <c:strRef>
              <c:f>Лист1!$D$18</c:f>
              <c:strCache>
                <c:ptCount val="1"/>
                <c:pt idx="0">
                  <c:v>Деффицит/проффицит</c:v>
                </c:pt>
              </c:strCache>
            </c:strRef>
          </c:tx>
          <c:invertIfNegative val="0"/>
          <c:cat>
            <c:strRef>
              <c:f>Лист1!$A$19:$A$22</c:f>
              <c:strCache>
                <c:ptCount val="2"/>
                <c:pt idx="0">
                  <c:v>План (уточненный)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Лист1!$D$19:$D$22</c:f>
              <c:numCache>
                <c:formatCode>0.000</c:formatCode>
                <c:ptCount val="4"/>
                <c:pt idx="0" formatCode="General">
                  <c:v>-16064.38</c:v>
                </c:pt>
                <c:pt idx="1">
                  <c:v>1004.732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293632"/>
        <c:axId val="38064128"/>
      </c:barChart>
      <c:catAx>
        <c:axId val="10029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064128"/>
        <c:crosses val="autoZero"/>
        <c:auto val="1"/>
        <c:lblAlgn val="ctr"/>
        <c:lblOffset val="100"/>
        <c:noMultiLvlLbl val="0"/>
      </c:catAx>
      <c:valAx>
        <c:axId val="38064128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100293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30149851475373"/>
          <c:y val="0.86376495341541415"/>
          <c:w val="0.23026405928229679"/>
          <c:h val="0.1325522227194562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2022 год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3763668799212596"/>
          <c:y val="7.550378688792452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62500000000003E-2"/>
          <c:y val="0.16848314292136177"/>
          <c:w val="0.84062499999999996"/>
          <c:h val="0.7565976156375879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121282545392617E-2"/>
          <c:y val="1.9860890226695321E-2"/>
          <c:w val="0.56166797430511695"/>
          <c:h val="0.84261329768886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Налоговые, неналоговые поступления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2"/>
                <c:pt idx="0">
                  <c:v>План 2022 года (уточненный)</c:v>
                </c:pt>
                <c:pt idx="1">
                  <c:v>Фактическое исполнение 2022 года</c:v>
                </c:pt>
              </c:strCache>
            </c:strRef>
          </c:cat>
          <c:val>
            <c:numRef>
              <c:f>Лист1!$B$3:$B$6</c:f>
              <c:numCache>
                <c:formatCode>_-* #,##0.000\ _₽_-;\-* #,##0.000\ _₽_-;_-* "-"??\ _₽_-;_-@_-</c:formatCode>
                <c:ptCount val="4"/>
                <c:pt idx="0">
                  <c:v>418457.902</c:v>
                </c:pt>
                <c:pt idx="1">
                  <c:v>418214.64600000001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Межбюджетные трансферты (Безвозмездные поступления)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4867196296844627E-3"/>
                  <c:y val="-2.765648136956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56172807343259E-3"/>
                  <c:y val="-0.10215043192741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1350047991935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2"/>
                <c:pt idx="0">
                  <c:v>План 2022 года (уточненный)</c:v>
                </c:pt>
                <c:pt idx="1">
                  <c:v>Фактическое исполнение 2022 года</c:v>
                </c:pt>
              </c:strCache>
            </c:strRef>
          </c:cat>
          <c:val>
            <c:numRef>
              <c:f>Лист1!$C$3:$C$6</c:f>
              <c:numCache>
                <c:formatCode>_-* #,##0.000\ _₽_-;\-* #,##0.000\ _₽_-;_-* "-"??\ _₽_-;_-@_-</c:formatCode>
                <c:ptCount val="4"/>
                <c:pt idx="0">
                  <c:v>616532.43900000001</c:v>
                </c:pt>
                <c:pt idx="1">
                  <c:v>605174.69099999999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84928"/>
        <c:axId val="47486464"/>
      </c:barChart>
      <c:catAx>
        <c:axId val="47484928"/>
        <c:scaling>
          <c:orientation val="minMax"/>
        </c:scaling>
        <c:delete val="0"/>
        <c:axPos val="b"/>
        <c:majorTickMark val="out"/>
        <c:minorTickMark val="none"/>
        <c:tickLblPos val="nextTo"/>
        <c:crossAx val="47486464"/>
        <c:crosses val="autoZero"/>
        <c:auto val="1"/>
        <c:lblAlgn val="ctr"/>
        <c:lblOffset val="100"/>
        <c:noMultiLvlLbl val="0"/>
      </c:catAx>
      <c:valAx>
        <c:axId val="47486464"/>
        <c:scaling>
          <c:orientation val="minMax"/>
        </c:scaling>
        <c:delete val="0"/>
        <c:axPos val="l"/>
        <c:majorGridlines/>
        <c:numFmt formatCode="_-* #,##0.000\ _₽_-;\-* #,##0.000\ _₽_-;_-* &quot;-&quot;??\ _₽_-;_-@_-" sourceLinked="1"/>
        <c:majorTickMark val="out"/>
        <c:minorTickMark val="none"/>
        <c:tickLblPos val="nextTo"/>
        <c:crossAx val="47484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(2)'!$B$2</c:f>
              <c:strCache>
                <c:ptCount val="1"/>
                <c:pt idx="0">
                  <c:v>План 2022 год (уточненный):      418 457,902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(2)'!$B$3:$B$10</c:f>
              <c:numCache>
                <c:formatCode>#,##0.000</c:formatCode>
                <c:ptCount val="8"/>
                <c:pt idx="0">
                  <c:v>326228.65999999997</c:v>
                </c:pt>
                <c:pt idx="1">
                  <c:v>13730</c:v>
                </c:pt>
                <c:pt idx="2">
                  <c:v>32649</c:v>
                </c:pt>
                <c:pt idx="3">
                  <c:v>16300</c:v>
                </c:pt>
                <c:pt idx="4">
                  <c:v>2800</c:v>
                </c:pt>
                <c:pt idx="5">
                  <c:v>17637</c:v>
                </c:pt>
                <c:pt idx="6">
                  <c:v>6656.2420000000002</c:v>
                </c:pt>
                <c:pt idx="7">
                  <c:v>2457</c:v>
                </c:pt>
              </c:numCache>
            </c:numRef>
          </c:val>
        </c:ser>
        <c:ser>
          <c:idx val="1"/>
          <c:order val="1"/>
          <c:tx>
            <c:strRef>
              <c:f>'Лист1 (2)'!$C$2</c:f>
              <c:strCache>
                <c:ptCount val="1"/>
                <c:pt idx="0">
                  <c:v>Фактическое исполнение 2022 год: 418 214,646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(2)'!$C$3:$C$10</c:f>
              <c:numCache>
                <c:formatCode>#,##0.000</c:formatCode>
                <c:ptCount val="8"/>
                <c:pt idx="0">
                  <c:v>324915.10600000003</c:v>
                </c:pt>
                <c:pt idx="1">
                  <c:v>13882.063</c:v>
                </c:pt>
                <c:pt idx="2">
                  <c:v>32894.940999999999</c:v>
                </c:pt>
                <c:pt idx="3">
                  <c:v>15692.816999999999</c:v>
                </c:pt>
                <c:pt idx="4">
                  <c:v>2958.0970000000002</c:v>
                </c:pt>
                <c:pt idx="5">
                  <c:v>18034.901000000002</c:v>
                </c:pt>
                <c:pt idx="6">
                  <c:v>7525.9470000000001</c:v>
                </c:pt>
                <c:pt idx="7">
                  <c:v>2310.7739999999999</c:v>
                </c:pt>
              </c:numCache>
            </c:numRef>
          </c:val>
        </c:ser>
        <c:ser>
          <c:idx val="2"/>
          <c:order val="2"/>
          <c:tx>
            <c:strRef>
              <c:f>'Лист1 (2)'!#ССЫЛКА!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'Лист1 (2)'!#ССЫЛКА!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11968"/>
        <c:axId val="38232064"/>
      </c:barChart>
      <c:catAx>
        <c:axId val="38211968"/>
        <c:scaling>
          <c:orientation val="minMax"/>
        </c:scaling>
        <c:delete val="0"/>
        <c:axPos val="b"/>
        <c:majorTickMark val="none"/>
        <c:minorTickMark val="none"/>
        <c:tickLblPos val="nextTo"/>
        <c:crossAx val="38232064"/>
        <c:crosses val="autoZero"/>
        <c:auto val="1"/>
        <c:lblAlgn val="ctr"/>
        <c:lblOffset val="100"/>
        <c:noMultiLvlLbl val="0"/>
      </c:catAx>
      <c:valAx>
        <c:axId val="38232064"/>
        <c:scaling>
          <c:orientation val="minMax"/>
        </c:scaling>
        <c:delete val="0"/>
        <c:axPos val="l"/>
        <c:majorGridlines/>
        <c:numFmt formatCode="#,##0.000" sourceLinked="1"/>
        <c:majorTickMark val="none"/>
        <c:minorTickMark val="none"/>
        <c:tickLblPos val="nextTo"/>
        <c:crossAx val="382119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invertIfNegative val="0"/>
          <c:cat>
            <c:strRef>
              <c:f>Лист1!$B$3:$C$3</c:f>
              <c:strCache>
                <c:ptCount val="2"/>
                <c:pt idx="0">
                  <c:v>План 2022 год (уточненный):           646 724,876</c:v>
                </c:pt>
                <c:pt idx="1">
                  <c:v>Фактическое исполнение 2022 год: 626 847,251</c:v>
                </c:pt>
              </c:strCache>
            </c:strRef>
          </c:cat>
          <c:val>
            <c:numRef>
              <c:f>Лист1!$B$4:$C$4</c:f>
              <c:numCache>
                <c:formatCode>#,##0.000</c:formatCode>
                <c:ptCount val="2"/>
                <c:pt idx="0">
                  <c:v>65440.18</c:v>
                </c:pt>
                <c:pt idx="1">
                  <c:v>65440.18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Субсидии бюджетам бюджетной системы Российской Федерации (межбюджетные субсидии)</c:v>
                </c:pt>
              </c:strCache>
            </c:strRef>
          </c:tx>
          <c:invertIfNegative val="0"/>
          <c:cat>
            <c:strRef>
              <c:f>Лист1!$B$3:$C$3</c:f>
              <c:strCache>
                <c:ptCount val="2"/>
                <c:pt idx="0">
                  <c:v>План 2022 год (уточненный):           646 724,876</c:v>
                </c:pt>
                <c:pt idx="1">
                  <c:v>Фактическое исполнение 2022 год: 626 847,251</c:v>
                </c:pt>
              </c:strCache>
            </c:strRef>
          </c:cat>
          <c:val>
            <c:numRef>
              <c:f>Лист1!$B$5:$C$5</c:f>
              <c:numCache>
                <c:formatCode>#,##0.000</c:formatCode>
                <c:ptCount val="2"/>
                <c:pt idx="0">
                  <c:v>186109.929</c:v>
                </c:pt>
                <c:pt idx="1">
                  <c:v>184964.527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invertIfNegative val="0"/>
          <c:cat>
            <c:strRef>
              <c:f>Лист1!$B$3:$C$3</c:f>
              <c:strCache>
                <c:ptCount val="2"/>
                <c:pt idx="0">
                  <c:v>План 2022 год (уточненный):           646 724,876</c:v>
                </c:pt>
                <c:pt idx="1">
                  <c:v>Фактическое исполнение 2022 год: 626 847,251</c:v>
                </c:pt>
              </c:strCache>
            </c:strRef>
          </c:cat>
          <c:val>
            <c:numRef>
              <c:f>Лист1!$B$6:$C$6</c:f>
              <c:numCache>
                <c:formatCode>#,##0.000</c:formatCode>
                <c:ptCount val="2"/>
                <c:pt idx="0">
                  <c:v>374582.76699999999</c:v>
                </c:pt>
                <c:pt idx="1">
                  <c:v>368684.864</c:v>
                </c:pt>
              </c:numCache>
            </c:numRef>
          </c:val>
        </c:ser>
        <c:ser>
          <c:idx val="3"/>
          <c:order val="3"/>
          <c:tx>
            <c:strRef>
              <c:f>Лист1!$A$7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Лист1!$B$3:$C$3</c:f>
              <c:strCache>
                <c:ptCount val="2"/>
                <c:pt idx="0">
                  <c:v>План 2022 год (уточненный):           646 724,876</c:v>
                </c:pt>
                <c:pt idx="1">
                  <c:v>Фактическое исполнение 2022 год: 626 847,251</c:v>
                </c:pt>
              </c:strCache>
            </c:strRef>
          </c:cat>
          <c:val>
            <c:numRef>
              <c:f>Лист1!$B$7:$C$7</c:f>
              <c:numCache>
                <c:formatCode>#,##0.000</c:formatCode>
                <c:ptCount val="2"/>
                <c:pt idx="0">
                  <c:v>20592</c:v>
                </c:pt>
                <c:pt idx="1">
                  <c:v>19603.027999999998</c:v>
                </c:pt>
              </c:numCache>
            </c:numRef>
          </c:val>
        </c:ser>
        <c:ser>
          <c:idx val="4"/>
          <c:order val="4"/>
          <c:tx>
            <c:strRef>
              <c:f>Лист1!$A$8</c:f>
              <c:strCache>
                <c:ptCount val="1"/>
                <c:pt idx="0">
                  <c:v>Возврат остатков субсидий, субвенций и иных межбюджетных трансфертов, имеющих целевое назначение, прошлых лет</c:v>
                </c:pt>
              </c:strCache>
            </c:strRef>
          </c:tx>
          <c:invertIfNegative val="0"/>
          <c:cat>
            <c:strRef>
              <c:f>Лист1!$B$3:$C$3</c:f>
              <c:strCache>
                <c:ptCount val="2"/>
                <c:pt idx="0">
                  <c:v>План 2022 год (уточненный):           646 724,876</c:v>
                </c:pt>
                <c:pt idx="1">
                  <c:v>Фактическое исполнение 2022 год: 626 847,251</c:v>
                </c:pt>
              </c:strCache>
            </c:strRef>
          </c:cat>
          <c:val>
            <c:numRef>
              <c:f>Лист1!$B$8:$C$8</c:f>
              <c:numCache>
                <c:formatCode>#,##0.000</c:formatCode>
                <c:ptCount val="2"/>
                <c:pt idx="0">
                  <c:v>0</c:v>
                </c:pt>
                <c:pt idx="1">
                  <c:v>-11845.348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17920"/>
        <c:axId val="117896704"/>
      </c:barChart>
      <c:catAx>
        <c:axId val="420179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7896704"/>
        <c:crosses val="autoZero"/>
        <c:auto val="1"/>
        <c:lblAlgn val="ctr"/>
        <c:lblOffset val="100"/>
        <c:noMultiLvlLbl val="0"/>
      </c:catAx>
      <c:valAx>
        <c:axId val="117896704"/>
        <c:scaling>
          <c:orientation val="minMax"/>
        </c:scaling>
        <c:delete val="0"/>
        <c:axPos val="l"/>
        <c:majorGridlines/>
        <c:numFmt formatCode="#,##0.000" sourceLinked="1"/>
        <c:majorTickMark val="none"/>
        <c:minorTickMark val="none"/>
        <c:tickLblPos val="nextTo"/>
        <c:crossAx val="42017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План 2022 года (уточненный)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555555555555558E-3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6480089656583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Программные</c:v>
                </c:pt>
                <c:pt idx="1">
                  <c:v>Непрограммные</c:v>
                </c:pt>
                <c:pt idx="2">
                  <c:v>Расходы всего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908598.09600000002</c:v>
                </c:pt>
                <c:pt idx="1">
                  <c:v>142456.625</c:v>
                </c:pt>
                <c:pt idx="2">
                  <c:v>1051054.7209999999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Фактическое исполнение  2022 года</c:v>
                </c:pt>
              </c:strCache>
            </c:strRef>
          </c:tx>
          <c:invertIfNegative val="0"/>
          <c:cat>
            <c:strRef>
              <c:f>Лист1!$A$3:$A$5</c:f>
              <c:strCache>
                <c:ptCount val="3"/>
                <c:pt idx="0">
                  <c:v>Программные</c:v>
                </c:pt>
                <c:pt idx="1">
                  <c:v>Непрограммные</c:v>
                </c:pt>
                <c:pt idx="2">
                  <c:v>Расходы всего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887434.68900000001</c:v>
                </c:pt>
                <c:pt idx="1">
                  <c:v>134949.916</c:v>
                </c:pt>
                <c:pt idx="2">
                  <c:v>1022384.605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1741312"/>
        <c:axId val="41812736"/>
      </c:barChart>
      <c:catAx>
        <c:axId val="41741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41812736"/>
        <c:crosses val="autoZero"/>
        <c:auto val="1"/>
        <c:lblAlgn val="ctr"/>
        <c:lblOffset val="100"/>
        <c:noMultiLvlLbl val="0"/>
      </c:catAx>
      <c:valAx>
        <c:axId val="4181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17413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(2)'!$B$2</c:f>
              <c:strCache>
                <c:ptCount val="1"/>
                <c:pt idx="0">
                  <c:v>План 2022 года (уточненный)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(2)'!$B$3:$B$13</c:f>
              <c:numCache>
                <c:formatCode>#,##0.000</c:formatCode>
                <c:ptCount val="11"/>
                <c:pt idx="0">
                  <c:v>132959.34700000001</c:v>
                </c:pt>
                <c:pt idx="1">
                  <c:v>1688.2850000000001</c:v>
                </c:pt>
                <c:pt idx="2">
                  <c:v>991.74699999999996</c:v>
                </c:pt>
                <c:pt idx="3">
                  <c:v>26890.195</c:v>
                </c:pt>
                <c:pt idx="4">
                  <c:v>129129.773</c:v>
                </c:pt>
                <c:pt idx="5">
                  <c:v>555</c:v>
                </c:pt>
                <c:pt idx="6">
                  <c:v>663115.652</c:v>
                </c:pt>
                <c:pt idx="7">
                  <c:v>39865.608</c:v>
                </c:pt>
                <c:pt idx="8">
                  <c:v>40338.637000000002</c:v>
                </c:pt>
                <c:pt idx="9">
                  <c:v>12163.477999999999</c:v>
                </c:pt>
                <c:pt idx="10">
                  <c:v>3357</c:v>
                </c:pt>
              </c:numCache>
            </c:numRef>
          </c:val>
        </c:ser>
        <c:ser>
          <c:idx val="1"/>
          <c:order val="1"/>
          <c:tx>
            <c:strRef>
              <c:f>'Лист1 (2)'!$C$2</c:f>
              <c:strCache>
                <c:ptCount val="1"/>
                <c:pt idx="0">
                  <c:v>Фактическое исполнение 2022 года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(2)'!$C$3:$C$13</c:f>
              <c:numCache>
                <c:formatCode>#,##0.000</c:formatCode>
                <c:ptCount val="11"/>
                <c:pt idx="0">
                  <c:v>124847.47100000001</c:v>
                </c:pt>
                <c:pt idx="1">
                  <c:v>1688.2829999999999</c:v>
                </c:pt>
                <c:pt idx="2">
                  <c:v>453.63</c:v>
                </c:pt>
                <c:pt idx="3">
                  <c:v>25455.519</c:v>
                </c:pt>
                <c:pt idx="4">
                  <c:v>126652.914</c:v>
                </c:pt>
                <c:pt idx="5">
                  <c:v>554.89200000000005</c:v>
                </c:pt>
                <c:pt idx="6">
                  <c:v>648074.66099999996</c:v>
                </c:pt>
                <c:pt idx="7">
                  <c:v>39770.690999999999</c:v>
                </c:pt>
                <c:pt idx="8">
                  <c:v>39451.118000000002</c:v>
                </c:pt>
                <c:pt idx="9">
                  <c:v>12078.424999999999</c:v>
                </c:pt>
                <c:pt idx="10">
                  <c:v>3357</c:v>
                </c:pt>
              </c:numCache>
            </c:numRef>
          </c:val>
        </c:ser>
        <c:ser>
          <c:idx val="2"/>
          <c:order val="2"/>
          <c:tx>
            <c:strRef>
              <c:f>'Лист1 (2)'!#ССЫЛКА!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'Лист1 (2)'!#ССЫЛКА!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2566400"/>
        <c:axId val="42567936"/>
      </c:barChart>
      <c:catAx>
        <c:axId val="42566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42567936"/>
        <c:crosses val="autoZero"/>
        <c:auto val="1"/>
        <c:lblAlgn val="ctr"/>
        <c:lblOffset val="100"/>
        <c:noMultiLvlLbl val="0"/>
      </c:catAx>
      <c:valAx>
        <c:axId val="42567936"/>
        <c:scaling>
          <c:orientation val="minMax"/>
        </c:scaling>
        <c:delete val="0"/>
        <c:axPos val="l"/>
        <c:majorGridlines/>
        <c:numFmt formatCode="#,##0.000" sourceLinked="1"/>
        <c:majorTickMark val="none"/>
        <c:minorTickMark val="none"/>
        <c:tickLblPos val="nextTo"/>
        <c:spPr>
          <a:ln w="9525">
            <a:noFill/>
          </a:ln>
        </c:spPr>
        <c:crossAx val="42566400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515" cy="493868"/>
          </a:xfrm>
          <a:prstGeom prst="rect">
            <a:avLst/>
          </a:prstGeom>
        </p:spPr>
        <p:txBody>
          <a:bodyPr vert="horz" lIns="90848" tIns="45425" rIns="90848" bIns="454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672" y="1"/>
            <a:ext cx="2918515" cy="493868"/>
          </a:xfrm>
          <a:prstGeom prst="rect">
            <a:avLst/>
          </a:prstGeom>
        </p:spPr>
        <p:txBody>
          <a:bodyPr vert="horz" lIns="90848" tIns="45425" rIns="90848" bIns="45425" rtlCol="0"/>
          <a:lstStyle>
            <a:lvl1pPr algn="r">
              <a:defRPr sz="1200"/>
            </a:lvl1pPr>
          </a:lstStyle>
          <a:p>
            <a:fld id="{5727BF3F-8DF5-402D-A262-373E4AA48D3B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1343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48" tIns="45425" rIns="90848" bIns="454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747759"/>
            <a:ext cx="5389241" cy="3884673"/>
          </a:xfrm>
          <a:prstGeom prst="rect">
            <a:avLst/>
          </a:prstGeom>
        </p:spPr>
        <p:txBody>
          <a:bodyPr vert="horz" lIns="90848" tIns="45425" rIns="90848" bIns="4542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2445"/>
            <a:ext cx="2918515" cy="493868"/>
          </a:xfrm>
          <a:prstGeom prst="rect">
            <a:avLst/>
          </a:prstGeom>
        </p:spPr>
        <p:txBody>
          <a:bodyPr vert="horz" lIns="90848" tIns="45425" rIns="90848" bIns="454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672" y="9372445"/>
            <a:ext cx="2918515" cy="493868"/>
          </a:xfrm>
          <a:prstGeom prst="rect">
            <a:avLst/>
          </a:prstGeom>
        </p:spPr>
        <p:txBody>
          <a:bodyPr vert="horz" lIns="90848" tIns="45425" rIns="90848" bIns="45425" rtlCol="0" anchor="b"/>
          <a:lstStyle>
            <a:lvl1pPr algn="r">
              <a:defRPr sz="1200"/>
            </a:lvl1pPr>
          </a:lstStyle>
          <a:p>
            <a:fld id="{C24C596A-21FC-4F1D-AD7C-11457918A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3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C596A-21FC-4F1D-AD7C-11457918A8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8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0262-E01D-49F4-B831-D6061A01A92E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67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90AF-7DC6-47BC-BD0A-5FA23B07BB93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62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1B85-2008-4C43-B7AC-303C7A39AB85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67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7BAB-4931-4339-B89D-5AB462798B9B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5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C45-3ADC-447A-A7A1-F6920ABB730F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24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EB7C-1895-43D3-B1C1-E42B31FC76B1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61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6216-1713-4E7E-A8EF-BCD70462ED46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15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DA80-40C7-453F-8B6C-3F03C6701B95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8AB4-06C8-4AEB-9E6A-454BCBB1DFAF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8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2665-0CC1-4A00-B368-EC2BEE63F619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80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0026-3E30-485A-A690-C950B73FD11A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00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AACC-458C-4DAD-B1E6-6ABDF3B34B05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1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hankayski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Финансовое управление\_Temp_\Ханка\_DSC0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9" y="-507650"/>
            <a:ext cx="11870280" cy="670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0947" y="474930"/>
            <a:ext cx="75879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err="1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Ханкайский</a:t>
            </a:r>
            <a:r>
              <a:rPr lang="ru-RU" sz="4800" b="1" u="sng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округ:</a:t>
            </a:r>
          </a:p>
          <a:p>
            <a:pPr algn="ctr"/>
            <a:r>
              <a:rPr lang="ru-RU" sz="3600" b="1" u="sng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за 2022 год</a:t>
            </a:r>
          </a:p>
          <a:p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07345" y="548220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786" y="251098"/>
            <a:ext cx="10932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 и неналоговых доходов бюджета Ханкайского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в 2022 году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982640"/>
              </p:ext>
            </p:extLst>
          </p:nvPr>
        </p:nvGraphicFramePr>
        <p:xfrm>
          <a:off x="457201" y="1195136"/>
          <a:ext cx="10932694" cy="522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9852"/>
                <a:gridCol w="1155031"/>
                <a:gridCol w="1155032"/>
                <a:gridCol w="842210"/>
                <a:gridCol w="1740569"/>
              </a:tblGrid>
              <a:tr h="64970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налога (сбора)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(уточненный)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2022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909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И НЕНАЛОГОВЫЕ ДОХОДЫ: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418 457,902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418 214,646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81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326 228,660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324 915,106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13 730,000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13 882,063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5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применением упрощенной системы налогообложения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26 433,622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2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79,469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1 364,000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1 450,854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7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4 930,996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3 747,225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11 945,592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2 958,097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0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17 637,000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18 034,901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157,005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75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платных услуг и компенсации затрат государства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722,639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36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6 656,242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7 525,947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1 323,971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107,159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002867"/>
              </p:ext>
            </p:extLst>
          </p:nvPr>
        </p:nvGraphicFramePr>
        <p:xfrm>
          <a:off x="1177841" y="650331"/>
          <a:ext cx="10300285" cy="563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99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539" y="39634"/>
            <a:ext cx="10253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межбюджетных трансфертов Ханкайского муниципального округа в 2022 году (</a:t>
            </a:r>
            <a:r>
              <a:rPr lang="ru-RU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endParaRPr 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284305"/>
              </p:ext>
            </p:extLst>
          </p:nvPr>
        </p:nvGraphicFramePr>
        <p:xfrm>
          <a:off x="256674" y="894876"/>
          <a:ext cx="11333747" cy="2088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6162"/>
                <a:gridCol w="1003753"/>
                <a:gridCol w="1628274"/>
                <a:gridCol w="1355558"/>
              </a:tblGrid>
              <a:tr h="38047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года (уточненный)</a:t>
                      </a:r>
                      <a:endParaRPr lang="ru-RU" sz="9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2022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/>
                </a:tc>
              </a:tr>
              <a:tr h="2812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616 532,439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605 174,691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500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82 691,168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82 691,168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50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114 030,333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105 523,143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880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399 335,938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396 769,229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6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20 475,000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20 191,151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044328"/>
              </p:ext>
            </p:extLst>
          </p:nvPr>
        </p:nvGraphicFramePr>
        <p:xfrm>
          <a:off x="629903" y="3180974"/>
          <a:ext cx="9693192" cy="345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5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9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бюджета Ханкайского муниципального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округа по муниципальным программам и непрограммным расходам в 2022 году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047335"/>
              </p:ext>
            </p:extLst>
          </p:nvPr>
        </p:nvGraphicFramePr>
        <p:xfrm>
          <a:off x="609603" y="3064244"/>
          <a:ext cx="9938081" cy="2785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5050"/>
                <a:gridCol w="1259306"/>
                <a:gridCol w="1828799"/>
                <a:gridCol w="1114926"/>
              </a:tblGrid>
              <a:tr h="1448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года 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2022 года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расходы всего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908 598,096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887 434,689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92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 "Развитие образования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округе"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647 018,376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631 839,809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092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и туризма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округе»"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57 530,237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57 530,237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092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470,000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469,992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092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 и спорта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12 113,478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12 028,425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99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092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23 442,386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21 700,604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092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систем жилищно-коммунальной инфраструктуры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75 101,867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74 353,956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99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462272"/>
              </p:ext>
            </p:extLst>
          </p:nvPr>
        </p:nvGraphicFramePr>
        <p:xfrm>
          <a:off x="633663" y="1427748"/>
          <a:ext cx="9906000" cy="138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077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244608"/>
              </p:ext>
            </p:extLst>
          </p:nvPr>
        </p:nvGraphicFramePr>
        <p:xfrm>
          <a:off x="629653" y="470068"/>
          <a:ext cx="9845842" cy="4951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7135"/>
                <a:gridCol w="1227221"/>
                <a:gridCol w="1780941"/>
                <a:gridCol w="1070545"/>
              </a:tblGrid>
              <a:tr h="2564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года 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2022 года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"Доступная среда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49,993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малого и среднего предпринимательства в </a:t>
                      </a:r>
                      <a:r>
                        <a:rPr lang="ru-RU" sz="1100" b="0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округе» на 2020-2024 годы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жильем молодых семей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1 276,800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1 276,800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информационного общества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6 011,054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5 979,150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99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дорожного хозяйства и повышение безопасности дорожного движения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21 693,661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20 668,216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правонарушений, терроризма и экстремизма и противодействие распространению наркотиков на территории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84,900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градостроительной и землеустроительной деятельности на территории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3 970,400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3 681,181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7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 имуществом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округе"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10 156,931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9 707,989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96</a:t>
                      </a: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"Укрепление общественного здоровья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50,000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50,000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"Благоустройство, озеленение и освещение территории муниципального округа" на 2021 -2025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34 132,078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32 869,153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"Формирование современной городской среды" на  территории Ханкайского муниципального округа" на 2021-2027 годы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15 345,827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14 994,282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142 456,625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134 949,916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04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всего: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1 051 054,721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1 022 384,605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31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72" y="205339"/>
            <a:ext cx="11503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 по разделам, </a:t>
            </a:r>
          </a:p>
          <a:p>
            <a:pPr lvl="0" algn="ctr"/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 год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50404"/>
              </p:ext>
            </p:extLst>
          </p:nvPr>
        </p:nvGraphicFramePr>
        <p:xfrm>
          <a:off x="1490662" y="1235868"/>
          <a:ext cx="9210675" cy="438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7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8" y="67377"/>
            <a:ext cx="1166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Ханкайского муниципального округа по разделам,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за 2022 год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618909"/>
              </p:ext>
            </p:extLst>
          </p:nvPr>
        </p:nvGraphicFramePr>
        <p:xfrm>
          <a:off x="288758" y="1113700"/>
          <a:ext cx="11526253" cy="4886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1747"/>
                <a:gridCol w="1532021"/>
                <a:gridCol w="1812758"/>
                <a:gridCol w="1419727"/>
              </a:tblGrid>
              <a:tr h="5065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2022года,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2022 года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55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132 959,347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124 847,471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 и муниципального образования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2 681,00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2 665,297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5 416,011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5 356,509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04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20 756,232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20 389,387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20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219,244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183,414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9 851,717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9 805,547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91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2 600,900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3088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91 434,242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86 447,316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91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1 688,285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1 688,283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36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1 688,285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1 688,283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57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991,747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453,630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406,747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8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758" y="67377"/>
            <a:ext cx="1166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Ханкайского муниципального округа по разделам,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за 2022 год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971203"/>
              </p:ext>
            </p:extLst>
          </p:nvPr>
        </p:nvGraphicFramePr>
        <p:xfrm>
          <a:off x="288757" y="1002632"/>
          <a:ext cx="11413959" cy="5341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6022"/>
                <a:gridCol w="1467853"/>
                <a:gridCol w="2021305"/>
                <a:gridCol w="1058779"/>
              </a:tblGrid>
              <a:tr h="68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2022года, 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2022 года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47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453,630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47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26 890,195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25 455,519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7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1 122,747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1 006,122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7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3,387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67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21 693,661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20 668,216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86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4 070,400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3 781,181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0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129 129,773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126 652,914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/>
                </a:tc>
              </a:tr>
              <a:tr h="2658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4 435,522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05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65 219,685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64 542,994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706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51 857,306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50 171,616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7 502,783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7 502,783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554,892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554,892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663 115,652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648 074,661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139 776,509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138 166,332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450 576,270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437 986,609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8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156480"/>
              </p:ext>
            </p:extLst>
          </p:nvPr>
        </p:nvGraphicFramePr>
        <p:xfrm>
          <a:off x="617622" y="1097296"/>
          <a:ext cx="10443410" cy="5217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8083"/>
                <a:gridCol w="1524000"/>
                <a:gridCol w="1668379"/>
                <a:gridCol w="1122948"/>
              </a:tblGrid>
              <a:tr h="6432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года,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2022 года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03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45 681,688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306,655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44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2 042,300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2 039,364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25 038,886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24 575,700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8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39 865,608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39 770,691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87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37 698,677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37 698,677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232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2 166,931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2 072,014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40 338,637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39 451,118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6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5 386,176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5 368,147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2 033,800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2 003,757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09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32 918,661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32 079,215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12 163,478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12 078,425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067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12 163,478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12 078,425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3 357,000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3 357,000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3 357,000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3 357,000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ВСЕГО: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1 051 054,721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1 022 384,605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8758" y="67377"/>
            <a:ext cx="1166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Ханкайского муниципального округа по разделам,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за 2022 год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69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414125" cy="51435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расходах с учетом интересов целевых групп в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2022 году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615457"/>
              </p:ext>
            </p:extLst>
          </p:nvPr>
        </p:nvGraphicFramePr>
        <p:xfrm>
          <a:off x="505326" y="540842"/>
          <a:ext cx="11446042" cy="607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842"/>
                <a:gridCol w="1320516"/>
                <a:gridCol w="3721768"/>
                <a:gridCol w="1358516"/>
                <a:gridCol w="1604211"/>
                <a:gridCol w="834189"/>
              </a:tblGrid>
              <a:tr h="325903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 средств бюджета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 (</a:t>
                      </a:r>
                      <a:r>
                        <a:rPr lang="ru-RU" sz="11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2022 года 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2022 года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4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Меры социальной поддержки педагогическим работникам муниципальных образовательных организаций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54"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Педагогические работники (молодые специалисты) муниципальных образовательных  организаций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 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Единовременная денежная выплата в размере от 250 тыс. рублей до 350 тыс. рублей в зависимости от уровня образования и наличия диплома с отличием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657,000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626,956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20863"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Педагогические работники (молодые специалисты) муниципальных образовательных  организаций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Ежемесячная денежная выплата в размере 10 тыс. рублей, предоставляемая до достижения трехлетнего педагогического стажа работы в образовательной организации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75960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Педагогические работники осуществляющие классное руководство в муниципальных образовательных организациях, реализующих образовательные программы начального общего, основного общего и среднего общего образования, в том числе адаптированные основные общеобразовательные программы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Ежемесячное денежное вознаграждение за классное руководство в размере 5000 рублей в месяц с учетом установленных трудовым законодательством Российской Федерации отчислений по социальному страхованию в государственные внебюджетные фонды Российской Федерации (в Пенсионный фонд Российской Федерации - на обязательное пенсионное страхование, в Фонд социального страхования Российской Федерации - на обязательное социальное страхование на случай временной нетрудоспособности и в связи с материнством, в Федеральный фонд обязательного медицинского страхования - на обязательное медицинское страхование, а также с учетом страховых взносов на обязательное социальное страхование от несчастных случаев на производстве и профессиональных заболеваний) (далее - страховые взносы в государственные внебюджетные фонды) и районных коэффициентов к заработной плате, установленных решениями органов государственной власти СССР или федеральных органов государственной власти, за работу в районах Крайнего Севера и приравненных к ним местностях с особыми климатическими условиями (далее - районные коэффициенты) 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20 475,000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20 191,150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96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3454" y="663658"/>
            <a:ext cx="112695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Содержание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Глоссарий…………….…………………………………………………………………………………………………………………………………………………………3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Административно-территориальное </a:t>
            </a:r>
            <a:r>
              <a:rPr lang="ru-RU" dirty="0">
                <a:solidFill>
                  <a:srgbClr val="7030A0"/>
                </a:solidFill>
              </a:rPr>
              <a:t>деление </a:t>
            </a:r>
            <a:r>
              <a:rPr lang="ru-RU" dirty="0" smtClean="0">
                <a:solidFill>
                  <a:srgbClr val="7030A0"/>
                </a:solidFill>
              </a:rPr>
              <a:t>……………………………………………………………………………………………………………4 </a:t>
            </a:r>
          </a:p>
          <a:p>
            <a:r>
              <a:rPr lang="ru-RU" dirty="0">
                <a:solidFill>
                  <a:srgbClr val="7030A0"/>
                </a:solidFill>
              </a:rPr>
              <a:t>Основные направления бюджетной и налоговой </a:t>
            </a:r>
            <a:r>
              <a:rPr lang="ru-RU" dirty="0" smtClean="0">
                <a:solidFill>
                  <a:srgbClr val="7030A0"/>
                </a:solidFill>
              </a:rPr>
              <a:t>политики………………………………………………………………….……………………5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Основные </a:t>
            </a:r>
            <a:r>
              <a:rPr lang="ru-RU" dirty="0" smtClean="0">
                <a:solidFill>
                  <a:srgbClr val="7030A0"/>
                </a:solidFill>
              </a:rPr>
              <a:t>параметры прогноза </a:t>
            </a:r>
            <a:r>
              <a:rPr lang="ru-RU" dirty="0">
                <a:solidFill>
                  <a:srgbClr val="7030A0"/>
                </a:solidFill>
              </a:rPr>
              <a:t>социально-экономического </a:t>
            </a:r>
            <a:r>
              <a:rPr lang="ru-RU" dirty="0" smtClean="0">
                <a:solidFill>
                  <a:srgbClr val="7030A0"/>
                </a:solidFill>
              </a:rPr>
              <a:t>развития……………………………………………………………………..6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Сведения о муниципальном долге……………………………………………………………………………………………………………………………….7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Основные характеристики бюджета…………………………………………………………………………………………………………………………….8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Структура доходов бюджета……………………………………………………..………………………………………………………………………………….9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Объем и структура налоговых и неналоговых доходов бюджета…………………………………………………………………….….10-11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Объем и структура межбюджетных трансфертов……………………………………………………..………………………………………………12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Расходы бюджета по муниципальным программам и непрограммных расходам………………………….…………………13-14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Структура расходов по разделам, подразделам…………………………………………………………………………………………………..15-18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Сведения о расходах с учетом целевых групп……………………………………………………………………………………………………...19-21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Сведения о реализации общественно значимых проектов………………………………………………………………………………...22-23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Реализация проектов инициативного бюджетирования…………………………………………………………………………………………..24</a:t>
            </a:r>
          </a:p>
          <a:p>
            <a:r>
              <a:rPr lang="ru-RU" dirty="0">
                <a:solidFill>
                  <a:srgbClr val="7030A0"/>
                </a:solidFill>
              </a:rPr>
              <a:t>Информация о </a:t>
            </a:r>
            <a:r>
              <a:rPr lang="ru-RU" dirty="0" smtClean="0">
                <a:solidFill>
                  <a:srgbClr val="7030A0"/>
                </a:solidFill>
              </a:rPr>
              <a:t>позиции в </a:t>
            </a:r>
            <a:r>
              <a:rPr lang="ru-RU" dirty="0">
                <a:solidFill>
                  <a:srgbClr val="7030A0"/>
                </a:solidFill>
              </a:rPr>
              <a:t>рейтингах муниципальных образований Приморского </a:t>
            </a:r>
            <a:r>
              <a:rPr lang="ru-RU" dirty="0" smtClean="0">
                <a:solidFill>
                  <a:srgbClr val="7030A0"/>
                </a:solidFill>
              </a:rPr>
              <a:t>края…………………………………………25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Контактная информация……………………………………………………………………………………………………………………………………………..26</a:t>
            </a:r>
          </a:p>
        </p:txBody>
      </p:sp>
    </p:spTree>
    <p:extLst>
      <p:ext uri="{BB962C8B-B14F-4D97-AF65-F5344CB8AC3E}">
        <p14:creationId xmlns:p14="http://schemas.microsoft.com/office/powerpoint/2010/main" val="77703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55135"/>
              </p:ext>
            </p:extLst>
          </p:nvPr>
        </p:nvGraphicFramePr>
        <p:xfrm>
          <a:off x="525379" y="381836"/>
          <a:ext cx="11217442" cy="617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726"/>
                <a:gridCol w="1328537"/>
                <a:gridCol w="3633536"/>
                <a:gridCol w="1144906"/>
                <a:gridCol w="1572127"/>
                <a:gridCol w="994610"/>
              </a:tblGrid>
              <a:tr h="325903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 средств бюджета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 (</a:t>
                      </a:r>
                      <a:r>
                        <a:rPr lang="ru-RU" sz="11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2022 года 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2022 года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42"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Меры социальной поддержки семей с детьми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9880"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Обучающиеся в 1 - 4 классах включительно;            в 5 - 11 классах включительно из многодетных семей в Приморском крае; в 5 - 11 классах включительно из семей, имеющих среднедушевой доход ниже величины прожиточного минимума, установленной в Приморском крае;           в 5 - 11 классах включительно из семей, находящихся в социально опасном положении;             в 5 - 11 классах включительно из числа детей-сирот и детей, оставшихся без попечения родителей, за исключением детей, находящихся на полном государственном обеспечении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10800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1384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Бесплатное питание предусматривает горячее блюдо, не считая горячего напитка, а для обучающихся в 1 - 4 классах включительно - также молоко или кисломолочный продукт объемом не менее 200 мл на одного ребенка в день в период учебного процесса из расчета 70 рублей 00 копеек в день на одного обучающегося. 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11 646,000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11 513,930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20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Обучающиеся с ограниченными возможностями здоровья и дети-инвалиды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Бесплатное питание два раза в день, включая горячее блюдо, не считая горячего напитка, в период учебного процесса из расчета 125 рублей 00 копеек в день на одного обучающегося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6 443,290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6 249,670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75960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Родители (законные представители)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Компенсация  части расходов на оплату стоимости путевки, приобретенной в организациях и (или) индивидуальных предпринимателей, оказывающих услуги по организации отдыха и оздоровления детей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1 847,400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1 844,369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7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Один родитель (законных представителей), внесший родительскую плату за содержание ребенка (присмотр и уход за ребенком) в образовательной организации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Компенсация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3 077,284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2 969,752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043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29332"/>
              </p:ext>
            </p:extLst>
          </p:nvPr>
        </p:nvGraphicFramePr>
        <p:xfrm>
          <a:off x="517359" y="405899"/>
          <a:ext cx="10776283" cy="409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667"/>
                <a:gridCol w="1256585"/>
                <a:gridCol w="3352800"/>
                <a:gridCol w="1243263"/>
                <a:gridCol w="1668379"/>
                <a:gridCol w="986589"/>
              </a:tblGrid>
              <a:tr h="325903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 средств бюджета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 (</a:t>
                      </a:r>
                      <a:r>
                        <a:rPr lang="ru-RU" sz="11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2022 года 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</a:t>
                      </a:r>
                      <a:r>
                        <a:rPr lang="ru-RU" sz="1100" b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2022 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4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детей-сирот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сироты и лица из числа детей сирот, оставшихся без попечения 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детей-сирот и детей, оставшихся без попечения родителей, лиц из числа детей-сирот, оставшихся без попечения родителей, жилыми помещениями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16 424,877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15 832,415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505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молодых семей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семьи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</a:t>
                      </a:r>
                      <a:r>
                        <a:rPr lang="ru-RU" sz="1000" b="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молодым семьям субсидий на приобретение (строительство) стандартного жилья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1 276,800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1 276,800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1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субъектов малого и среднего предпринимательства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 </a:t>
                      </a: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индивидуальные предприниматели, физические лица – производители товаров, работ, услуг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перевозчикам, осуществляющим регулярные перевозки пассажиров и багажа автобусами общего пользования по </a:t>
                      </a:r>
                      <a:r>
                        <a:rPr lang="ru-RU" sz="1000" b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межпоселенческим</a:t>
                      </a: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000" b="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внутрипоселенческим</a:t>
                      </a: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3,387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5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 лица (кроме некоммерческих организаций),</a:t>
                      </a:r>
                      <a:r>
                        <a:rPr lang="ru-RU" sz="1000" b="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индивидуальные предприниматели, физические лица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обеспечение граждан твердым топливом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7 502,783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7 502,783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94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391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реализации общественно значимых проектов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2022 году</a:t>
            </a:r>
            <a:endParaRPr lang="ru-RU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663628"/>
              </p:ext>
            </p:extLst>
          </p:nvPr>
        </p:nvGraphicFramePr>
        <p:xfrm>
          <a:off x="513348" y="612475"/>
          <a:ext cx="10220479" cy="5286410"/>
        </p:xfrm>
        <a:graphic>
          <a:graphicData uri="http://schemas.openxmlformats.org/drawingml/2006/table">
            <a:tbl>
              <a:tblPr firstRow="1" firstCol="1" bandRow="1"/>
              <a:tblGrid>
                <a:gridCol w="2773317"/>
                <a:gridCol w="852198"/>
                <a:gridCol w="649705"/>
                <a:gridCol w="766844"/>
                <a:gridCol w="1174251"/>
                <a:gridCol w="940122"/>
                <a:gridCol w="930442"/>
                <a:gridCol w="2133600"/>
              </a:tblGrid>
              <a:tr h="929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Общественно значимый проект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Сроки реализации (для объектов капитального строительства - срок ввода в эксплуатацию)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финансирования, </a:t>
                      </a:r>
                      <a:r>
                        <a:rPr lang="ru-RU" sz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тыс.рублей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Ожидаемые результаты от реализации общественно значимого проекта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 на 2022 год 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Фактическое исполнение 2022 года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5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проект «Образование»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657,000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627,000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9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«Современная школа»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поддержка педагогических работников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627,000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5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«Жилье и городская среда»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6 616,390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6 616,390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Благоустройство дворовых территорий, благоустройство сквера «Здоровье», благоустройство сквера «Культура»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9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6 451,641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6 451,641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131,666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131,666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33,08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33,08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«Жилье и городская среда»</a:t>
                      </a: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25 409,980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25 409,980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1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«Чистая вода»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24 901,700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24 901,700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Строительство Ханкайского группового водовода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11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508,280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508,280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11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848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01635"/>
              </p:ext>
            </p:extLst>
          </p:nvPr>
        </p:nvGraphicFramePr>
        <p:xfrm>
          <a:off x="665748" y="478088"/>
          <a:ext cx="10065429" cy="3757028"/>
        </p:xfrm>
        <a:graphic>
          <a:graphicData uri="http://schemas.openxmlformats.org/drawingml/2006/table">
            <a:tbl>
              <a:tblPr firstRow="1" firstCol="1" bandRow="1"/>
              <a:tblGrid>
                <a:gridCol w="2983143"/>
                <a:gridCol w="887018"/>
                <a:gridCol w="643813"/>
                <a:gridCol w="781614"/>
                <a:gridCol w="1196867"/>
                <a:gridCol w="957271"/>
                <a:gridCol w="948363"/>
                <a:gridCol w="1667340"/>
              </a:tblGrid>
              <a:tr h="3031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Общественно значимый проект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Сроки реализации (для объектов капитального строительства - срок ввода в эксплуатацию)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финансирования, </a:t>
                      </a: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тыс.рублей</a:t>
                      </a:r>
                      <a:endParaRPr lang="ru-RU" sz="1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Ожидаемые результаты от реализации общественно значимого проекта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 на 2022 год 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Фактическое исполнение 2022года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«Демография»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196,490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196,490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Приобретение спортивного инвентаря, спортивного оборудования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67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«Создание для всех категорий и групп населения условий для занятия физической культуры и спортом, массовым спортом, в том числе повышение уровня обеспеченности населения объектами спорта, а также подготовка спортивного резерва (Спорт-норма жизни)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190,595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190,595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5,895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5,895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763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64042" y="3706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Реализация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</a:rPr>
              <a:t>проектов инициативного бюджетирования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820" y="843677"/>
            <a:ext cx="1168867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«Твой проект»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одна из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 механизма инициативного бюджетирования,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направленного на создание комфортной городской среды и улучшение жизни людей. Это новый способ участия граждан в управлении бюджетом территорий, выборе объектов, которые нужно построить, реконструировать или благоустроить.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конкурс «Твой проект» в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Ханкайском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округе жители подали шесть проектов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шесть из них прошли экспертную оценки и были допущены до голосования. Больше всех одобрение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вызвали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 связаны с развитием коммунальной инфраструктуры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По итогам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конкурсного отбора по реализации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проектов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инициативного бюджетирования по направлению «Твой проект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победителями конкурса стали два проекта: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Общественный туалет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с.Камень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-Рыболов, стоимостью 2 092 028,56 руб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асфальтового покрытия на автомобильной стоянке возле центральной районной больницы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с.Камень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-Рыболов, стоимостью 2 030 357,67 руб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71805" algn="just">
              <a:spcAft>
                <a:spcPts val="0"/>
              </a:spcAft>
            </a:pP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U:\_Temp_\ТВОЙ ПРОЕКТ 2022\фото Твой проект Ханкайский район\Обустройство асфальтового покрытия\WhatsApp Image 2022-09-02 at 11.01.00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686174"/>
            <a:ext cx="33401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AverinaEV\Downloads\c8f26e8c-4166-4534-9ea8-5ad7cd4158d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67" y="3676648"/>
            <a:ext cx="3708083" cy="2514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653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3558" y="401053"/>
            <a:ext cx="11173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позиции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рейтингах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мониторинга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рейтинга муниципальных образований Приморского края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 бюджетных данных за 2022 год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Ханкайскому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муниципальному округу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присвоена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степень открытости бюджетных данных.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33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97832"/>
            <a:ext cx="9144000" cy="2812131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Финансовое управление</a:t>
            </a:r>
            <a:b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администрации Ханкайского муниципального округа</a:t>
            </a:r>
            <a:b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</a:t>
            </a:r>
            <a: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692684, Приморский край, </a:t>
            </a:r>
            <a:r>
              <a:rPr lang="ru-RU" sz="1800" i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Ханкайский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район, </a:t>
            </a:r>
            <a:r>
              <a:rPr lang="ru-RU" sz="1800" i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с.Камень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-Рыболов, </a:t>
            </a:r>
            <a:r>
              <a:rPr lang="ru-RU" sz="1800" i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ул.Кирова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8</a:t>
            </a:r>
            <a:b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Телефон: 8 (42349) 97-4-50</a:t>
            </a:r>
            <a:b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fin490@findept.primorsky.ru</a:t>
            </a:r>
            <a:b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Уважаемые посетители! Вы можете ознакомиться с исполнением бюджета Ханкайского муниципального округа за 2022 год на официальном сайте Ханкайского муниципального округа по адресу: </a:t>
            </a:r>
            <a:r>
              <a:rPr lang="en-US" sz="2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2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hankayski.ru</a:t>
            </a:r>
            <a:r>
              <a:rPr lang="ru-RU" sz="22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разделе «Бюджет »</a:t>
            </a:r>
            <a:endParaRPr lang="ru-RU" sz="22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71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5960" y="548640"/>
            <a:ext cx="1778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28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381" y="1251284"/>
            <a:ext cx="1185876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образования и расходования денежных средств, предназначенных для финансового обеспечения задач 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функций государства и местного самоуправления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денежные средства поступающие в бюджет 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-денежные средства выплачиваемые из бюджета 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регламентируемая законодательством деятельность органов исполнительной власти, по составлению и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рассмотрению проектов бюджетов, утверждению и исполнению бюджетов, контролю за их исполнением, осуществлению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учета, составлению, внешней проверке, рассмотрению и утверждению бюджетной отчетности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одним бюджетом бюджетной системы другому бюджету бюджетной системы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 без установления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и (или) условий их использования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бюджетные средства, предоставляемые юридическим и физическим лицам, бюджету другого уровня на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долевого финансирования программ, отраслей, предприятий и т.д.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бюджетные средства, предоставляемые бюджету другого уровня на безвозвратной и безвозмездной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на осуществление целевых расходов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муниципальный долг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обязательства, возникающие из государственных или муниципальных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заимствований, гарантий по обязательствам третьих лиц, другие обязательства в соответствии с видами долговых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обязательств, установленными Бюджетным Кодексом, принятые на себя Российской Федерацией, субъектом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или муниципальным образованием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</a:t>
            </a:r>
            <a:r>
              <a:rPr lang="ru-RU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свод бюджетов бюджетной системы Российской Федерации на соответствующей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(за исключением бюджетов государственных внебюджетных фондов) без учета межбюджетных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между этими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бюджетами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4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908" y="481262"/>
            <a:ext cx="11449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 </a:t>
            </a:r>
          </a:p>
          <a:p>
            <a:pPr algn="ctr"/>
            <a:r>
              <a:rPr lang="ru-RU" sz="24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</a:t>
            </a:r>
          </a:p>
          <a:p>
            <a:pPr algn="ctr"/>
            <a:endParaRPr lang="ru-RU" sz="24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306" y="1203158"/>
            <a:ext cx="111011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Ханкайского муниципального округа установлены Законом Приморского края от 30.03.2020 № 775-КЗ «О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Ханкайском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округе Приморского края».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территории Ханкайского муниципального округа входят села Алексеевка, Астраханка, Владимиро-Петровка, Дворянка, Ильинка, Камень-Рыболов,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Кировка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Комиссарово, Люблино, Майское,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Мельгуновка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Новокачалинск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Новониколаевка,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Новоселище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Октябрьское, Пархоменко, Первомайское,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-Александровское, Рассказово, Троицкое, Турий Рог, Удобное, железнодорожная станция Ильинка, железнодорожная станция Камень-Рыболов, железнодорожный разъезд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Морозовка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Административным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Ханкайского муниципального округа является село Камень-Рыболов.</a:t>
            </a:r>
          </a:p>
          <a:p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2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8463" y="401053"/>
            <a:ext cx="10684041" cy="986589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Основные направления бю</a:t>
            </a:r>
            <a: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джетной </a:t>
            </a: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налоговой политики </a:t>
            </a:r>
            <a: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Ханкайского </a:t>
            </a: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муниципального округа</a:t>
            </a:r>
            <a: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273" y="1355557"/>
            <a:ext cx="10643937" cy="5101389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Приоритизация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расходов в целях безусловного обеспечения достижения национальных целей развития в соответствии с указами Президента Российской Федерации от 7 мая 2018 года № 204 и от 21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 2020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474;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✓Повышение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эффективности исполнения;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✓Совершенствование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 программно-целевого планирования и управления с учетом приоритетов социально-экономического развития и реальных финансовых возможностей бюджета Ханкайского муниципального округа, развития механизма проектного управления, дальнейшего совершенствования системы оценки эффективности реализации государственных программ;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✓Совершенствование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муниципальных закупок Ханкайского муниципального округа;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✓Повышение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 и открытости бюджета и бюджетного процесса Ханкайского муниципального округа для понимания гражданами реализуемой в Приморском крае бюджетной и налоговой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политики; 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✓Рост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населения к органам исполнительной власти путем повышения открытости бюджетных данных.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7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387" y="404261"/>
            <a:ext cx="11113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социально-экономического развития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131299"/>
              </p:ext>
            </p:extLst>
          </p:nvPr>
        </p:nvGraphicFramePr>
        <p:xfrm>
          <a:off x="452387" y="1682191"/>
          <a:ext cx="8635466" cy="3723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2666"/>
                <a:gridCol w="1130968"/>
                <a:gridCol w="1187383"/>
                <a:gridCol w="1034449"/>
              </a:tblGrid>
              <a:tr h="5797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3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(в среднегодовом исчислении)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20,4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17,65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101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Промышленное производство:</a:t>
                      </a:r>
                    </a:p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отгруженных товаров собственного производства, выполненных работ и услуг собственными силами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млн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230,40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186,1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93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предприятий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650,0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179,70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93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заработной платы работников организаций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1 322,51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1 400,00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93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номинальная начисленная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 организаций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51 644,40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51 285,70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93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зарегистрированной безработицы (на конец года)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4,01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2,5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69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тыс.кв.м</a:t>
                      </a:r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1,86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2,42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3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6006" y="481262"/>
            <a:ext cx="690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муниципальном долге Ханкайского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за 2022 год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790" y="1451810"/>
            <a:ext cx="10508683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муниципальный долг Ханкайского муниципального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составлял  0,0 тыс. рублей.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внутренние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проводились,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и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погашение кассового разрыва при исполнении бюджета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года.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погашения кассового разрыва  при исполнении бюджета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 задействован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средств на  едином счете бюджета 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чем, муниципальный  долг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0,00 рублям.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360503"/>
              </p:ext>
            </p:extLst>
          </p:nvPr>
        </p:nvGraphicFramePr>
        <p:xfrm>
          <a:off x="986590" y="3352800"/>
          <a:ext cx="9522660" cy="2478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9428"/>
                <a:gridCol w="1057693"/>
                <a:gridCol w="1163805"/>
                <a:gridCol w="1040578"/>
                <a:gridCol w="1054270"/>
                <a:gridCol w="1026886"/>
              </a:tblGrid>
              <a:tr h="2237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Показатель 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на </a:t>
                      </a:r>
                      <a:r>
                        <a:rPr lang="ru-RU" sz="12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01.01.2022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на </a:t>
                      </a:r>
                      <a:r>
                        <a:rPr lang="ru-RU" sz="12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01.04.2022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на </a:t>
                      </a:r>
                      <a:r>
                        <a:rPr lang="ru-RU" sz="12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01.07.2022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на </a:t>
                      </a:r>
                      <a:r>
                        <a:rPr lang="ru-RU" sz="12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01.10.2022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на </a:t>
                      </a:r>
                      <a:r>
                        <a:rPr lang="ru-RU" sz="12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01.01.2023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92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Муниципальные ценные бумаги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956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Кредитах, полученные муниципальным образованием от кредитных организаций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575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Муниципальных гарантиях 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809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Бюджетные кредиты, привлеченных в бюджет муниципального образования от других бюджетов бюджетной системы Российской Федерации 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4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411" y="-60960"/>
            <a:ext cx="11133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Ханкайского муниципального округа </a:t>
            </a:r>
            <a:r>
              <a:rPr lang="ru-RU" sz="20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58660"/>
              </p:ext>
            </p:extLst>
          </p:nvPr>
        </p:nvGraphicFramePr>
        <p:xfrm>
          <a:off x="6368714" y="1177745"/>
          <a:ext cx="4804611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767"/>
                <a:gridCol w="1157946"/>
                <a:gridCol w="1149305"/>
                <a:gridCol w="708593"/>
              </a:tblGrid>
              <a:tr h="5010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на 2022 год (уточненный)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2022 года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1 034</a:t>
                      </a:r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990,341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1 023 389,337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числе: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418 457,902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418 214,646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, из них: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616 532,439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605 174,691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-субвенции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399 335,938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396 769,229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-субсидии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114 030,333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105 523,143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-дотации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82 691,168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82 691,168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-иные межбюджетные трансферты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20 475,000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20 191,151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1051 054,721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1 022 384,605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(ПРОФИЦИТ)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-16 064,380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1 004,732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545259"/>
              </p:ext>
            </p:extLst>
          </p:nvPr>
        </p:nvGraphicFramePr>
        <p:xfrm>
          <a:off x="449179" y="646925"/>
          <a:ext cx="5654841" cy="603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3141"/>
            <a:ext cx="1243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Ханкайского муниципального</a:t>
            </a:r>
          </a:p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в 2022 году (</a:t>
            </a:r>
            <a:r>
              <a:rPr lang="ru-RU" sz="28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45930256"/>
              </p:ext>
            </p:extLst>
          </p:nvPr>
        </p:nvGraphicFramePr>
        <p:xfrm>
          <a:off x="6159260" y="1116529"/>
          <a:ext cx="5400135" cy="483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411291"/>
              </p:ext>
            </p:extLst>
          </p:nvPr>
        </p:nvGraphicFramePr>
        <p:xfrm>
          <a:off x="1082577" y="1773343"/>
          <a:ext cx="10307318" cy="444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5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12707</TotalTime>
  <Words>3583</Words>
  <Application>Microsoft Office PowerPoint</Application>
  <PresentationFormat>Произвольный</PresentationFormat>
  <Paragraphs>799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 Ханкайского муниципального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Ханкайского муниципального округа по муниципальным программам и непрограммным расходам в 2022 году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 расходах с учетом интересов целевых групп в 2022 году</vt:lpstr>
      <vt:lpstr>Презентация PowerPoint</vt:lpstr>
      <vt:lpstr>Презентация PowerPoint</vt:lpstr>
      <vt:lpstr>Сведения о реализации общественно значимых проектов в 2022 году</vt:lpstr>
      <vt:lpstr>Презентация PowerPoint</vt:lpstr>
      <vt:lpstr>Презентация PowerPoint</vt:lpstr>
      <vt:lpstr>Презентация PowerPoint</vt:lpstr>
      <vt:lpstr>Финансовое управление администрации Ханкайского муниципального округа  Адрес:  692684, Приморский край, Ханкайский район, с.Камень-Рыболов, ул.Кирова, 8  Телефон: 8 (42349) 97-4-50 E-mail: fin490@findept.primorsky.ru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Аверина Евгения Владимировна</cp:lastModifiedBy>
  <cp:revision>896</cp:revision>
  <cp:lastPrinted>2023-02-02T05:56:24Z</cp:lastPrinted>
  <dcterms:created xsi:type="dcterms:W3CDTF">2017-03-13T02:17:37Z</dcterms:created>
  <dcterms:modified xsi:type="dcterms:W3CDTF">2023-04-04T05:26:47Z</dcterms:modified>
</cp:coreProperties>
</file>