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302" r:id="rId5"/>
    <p:sldId id="260" r:id="rId6"/>
    <p:sldId id="265" r:id="rId7"/>
    <p:sldId id="266" r:id="rId8"/>
    <p:sldId id="267" r:id="rId9"/>
    <p:sldId id="269" r:id="rId10"/>
    <p:sldId id="306" r:id="rId11"/>
    <p:sldId id="271" r:id="rId12"/>
    <p:sldId id="308" r:id="rId13"/>
    <p:sldId id="311" r:id="rId14"/>
    <p:sldId id="273" r:id="rId15"/>
    <p:sldId id="275" r:id="rId16"/>
    <p:sldId id="276" r:id="rId17"/>
    <p:sldId id="303" r:id="rId18"/>
    <p:sldId id="293" r:id="rId19"/>
    <p:sldId id="313" r:id="rId20"/>
    <p:sldId id="314" r:id="rId21"/>
    <p:sldId id="296" r:id="rId22"/>
    <p:sldId id="312" r:id="rId23"/>
    <p:sldId id="301" r:id="rId2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18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3840">
          <p15:clr>
            <a:srgbClr val="A4A3A4"/>
          </p15:clr>
        </p15:guide>
        <p15:guide id="4" orient="horz" pos="2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771" autoAdjust="0"/>
  </p:normalViewPr>
  <p:slideViewPr>
    <p:cSldViewPr snapToGrid="0">
      <p:cViewPr>
        <p:scale>
          <a:sx n="119" d="100"/>
          <a:sy n="119" d="100"/>
        </p:scale>
        <p:origin x="-216" y="-48"/>
      </p:cViewPr>
      <p:guideLst>
        <p:guide orient="horz" pos="618"/>
        <p:guide orient="horz" pos="2260"/>
        <p:guide orient="horz" pos="2360"/>
        <p:guide pos="3840"/>
      </p:guideLst>
    </p:cSldViewPr>
  </p:slideViewPr>
  <p:outlineViewPr>
    <p:cViewPr>
      <p:scale>
        <a:sx n="33" d="100"/>
        <a:sy n="33" d="100"/>
      </p:scale>
      <p:origin x="0" y="9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Adm-DC01\Users-docs\&#1060;&#1080;&#1085;&#1072;&#1085;&#1089;&#1086;&#1074;&#1086;&#1077;%20&#1091;&#1087;&#1088;&#1072;&#1074;&#1083;&#1077;&#1085;&#1080;&#1077;\&#1055;&#1072;&#1082;&#1091;&#1085;&#1086;&#1074;&#1072;\&#1044;&#1083;&#1103;%20&#1089;&#1072;&#1081;&#1090;&#1072;\&#1055;&#1088;&#1080;&#1082;&#1072;&#1079;%2065%20&#1086;&#1090;%2014.05.20%20&#1052;&#1086;&#1085;&#1080;&#1090;&#1086;&#1088;&#1080;&#1085;&#1075;%20&#1087;&#1086;%20&#1088;&#1077;&#1081;&#1090;&#1080;&#1085;&#1075;&#1091;%20&#1086;&#1090;&#1082;&#1088;%20&#1041;&#1044;%20!!!\&#1044;&#1083;&#1103;%20&#1088;&#1072;&#1079;&#1084;&#1077;&#1097;&#1077;&#1085;&#1080;&#1103;\&#1087;.5%20&#1055;&#1088;&#1086;&#1077;&#1082;&#1090;%20&#1073;&#1102;&#1076;&#1078;&#1077;&#1090;&#1072;%20&#1085;&#1072;%202022%20&#1075;&#1086;&#1076;\&#1041;&#1102;&#1076;&#1078;&#1077;&#1090;%20&#1076;&#1083;&#1103;%20&#1075;&#1088;&#1072;&#1078;&#1076;&#1072;&#1085;\&#1085;&#1072;&#1083;&#1086;&#1075;&#1086;&#1074;&#1099;&#1077;%20&#1085;&#1077;&#1085;&#1072;&#1083;&#1086;&#1075;&#1086;&#1074;&#1099;&#1077;%20&#1090;&#1072;&#1073;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85161854768154"/>
          <c:y val="2.8252405949256341E-2"/>
          <c:w val="0.58155810728803492"/>
          <c:h val="0.83449246336604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Лист1!$B$18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Лист1!$A$19:$A$22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Лист1!$B$19:$B$22</c:f>
              <c:numCache>
                <c:formatCode>General</c:formatCode>
                <c:ptCount val="4"/>
                <c:pt idx="0" formatCode="0.000">
                  <c:v>1061041.997</c:v>
                </c:pt>
                <c:pt idx="1">
                  <c:v>942094.71900000004</c:v>
                </c:pt>
                <c:pt idx="2">
                  <c:v>898200.99300000002</c:v>
                </c:pt>
                <c:pt idx="3">
                  <c:v>932464.38699999999</c:v>
                </c:pt>
              </c:numCache>
            </c:numRef>
          </c:val>
        </c:ser>
        <c:ser>
          <c:idx val="1"/>
          <c:order val="1"/>
          <c:tx>
            <c:strRef>
              <c:f>Лист1!$C$18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8667523238572532E-2"/>
                  <c:y val="0.235148533947640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632390436542393E-2"/>
                  <c:y val="0.19595711162303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632390436542393E-2"/>
                  <c:y val="0.24298681841256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702656040602588E-2"/>
                  <c:y val="0.129331693671202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Лист1!$A$19:$A$22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Лист1!$C$19:$C$22</c:f>
              <c:numCache>
                <c:formatCode>General</c:formatCode>
                <c:ptCount val="4"/>
                <c:pt idx="0">
                  <c:v>1094680.5649999999</c:v>
                </c:pt>
                <c:pt idx="1">
                  <c:v>953447.40899999999</c:v>
                </c:pt>
                <c:pt idx="2">
                  <c:v>898200.99300000002</c:v>
                </c:pt>
                <c:pt idx="3">
                  <c:v>932464.38699999999</c:v>
                </c:pt>
              </c:numCache>
            </c:numRef>
          </c:val>
        </c:ser>
        <c:ser>
          <c:idx val="2"/>
          <c:order val="2"/>
          <c:tx>
            <c:strRef>
              <c:f>Лист1!$D$18</c:f>
              <c:strCache>
                <c:ptCount val="1"/>
                <c:pt idx="0">
                  <c:v>Деффицит/проффицит</c:v>
                </c:pt>
              </c:strCache>
            </c:strRef>
          </c:tx>
          <c:invertIfNegative val="0"/>
          <c:cat>
            <c:numRef>
              <c:f>Лист1!$A$19:$A$22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Лист1!$D$19:$D$22</c:f>
              <c:numCache>
                <c:formatCode>0.000</c:formatCode>
                <c:ptCount val="4"/>
                <c:pt idx="0" formatCode="General">
                  <c:v>-33638.567999999999</c:v>
                </c:pt>
                <c:pt idx="1">
                  <c:v>-11352.69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18208"/>
        <c:axId val="32319744"/>
      </c:barChart>
      <c:catAx>
        <c:axId val="3231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319744"/>
        <c:crosses val="autoZero"/>
        <c:auto val="1"/>
        <c:lblAlgn val="ctr"/>
        <c:lblOffset val="100"/>
        <c:noMultiLvlLbl val="0"/>
      </c:catAx>
      <c:valAx>
        <c:axId val="32319744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crossAx val="3231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530149851475373"/>
          <c:y val="0.86376495341541415"/>
          <c:w val="0.23026405928229679"/>
          <c:h val="0.1325522227194562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2022 год </a:t>
            </a:r>
            <a:r>
              <a:rPr lang="ru-RU" sz="1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3763668799212596"/>
          <c:y val="7.550378688792452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062500000000003E-2"/>
          <c:y val="0.16848314292136177"/>
          <c:w val="0.84062499999999996"/>
          <c:h val="0.7565976156375879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121282545392617E-2"/>
          <c:y val="1.9860890226695321E-2"/>
          <c:w val="0.56166797430511695"/>
          <c:h val="0.842613297688867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Налоговые, неналоговые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Лист1!$A$3:$A$6</c:f>
              <c:strCache>
                <c:ptCount val="4"/>
                <c:pt idx="0">
                  <c:v>2021 Всего: 1 061 041,997</c:v>
                </c:pt>
                <c:pt idx="1">
                  <c:v>2022 Всего: 942 094,719</c:v>
                </c:pt>
                <c:pt idx="2">
                  <c:v>2023 Всего: 898 200,993</c:v>
                </c:pt>
                <c:pt idx="3">
                  <c:v>2024 Всего: 932 464,387</c:v>
                </c:pt>
              </c:strCache>
            </c:strRef>
          </c:cat>
          <c:val>
            <c:numRef>
              <c:f>Лист1!$B$3:$B$6</c:f>
              <c:numCache>
                <c:formatCode>_-* #,##0.000\ _₽_-;\-* #,##0.000\ _₽_-;_-* "-"??\ _₽_-;_-@_-</c:formatCode>
                <c:ptCount val="4"/>
                <c:pt idx="0">
                  <c:v>343531.25</c:v>
                </c:pt>
                <c:pt idx="1">
                  <c:v>434727</c:v>
                </c:pt>
                <c:pt idx="2">
                  <c:v>426818</c:v>
                </c:pt>
                <c:pt idx="3">
                  <c:v>439403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0224691229374882E-3"/>
                  <c:y val="-0.11350047991935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56172807343259E-3"/>
                  <c:y val="-0.102150431927416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11350047991935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Лист1!$A$3:$A$6</c:f>
              <c:strCache>
                <c:ptCount val="4"/>
                <c:pt idx="0">
                  <c:v>2021 Всего: 1 061 041,997</c:v>
                </c:pt>
                <c:pt idx="1">
                  <c:v>2022 Всего: 942 094,719</c:v>
                </c:pt>
                <c:pt idx="2">
                  <c:v>2023 Всего: 898 200,993</c:v>
                </c:pt>
                <c:pt idx="3">
                  <c:v>2024 Всего: 932 464,387</c:v>
                </c:pt>
              </c:strCache>
            </c:strRef>
          </c:cat>
          <c:val>
            <c:numRef>
              <c:f>Лист1!$C$3:$C$6</c:f>
              <c:numCache>
                <c:formatCode>_-* #,##0.000\ _₽_-;\-* #,##0.000\ _₽_-;_-* "-"??\ _₽_-;_-@_-</c:formatCode>
                <c:ptCount val="4"/>
                <c:pt idx="0">
                  <c:v>717510.74699999997</c:v>
                </c:pt>
                <c:pt idx="1">
                  <c:v>507367.71899999998</c:v>
                </c:pt>
                <c:pt idx="2">
                  <c:v>471382.99300000002</c:v>
                </c:pt>
                <c:pt idx="3">
                  <c:v>493061.38699999999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25760"/>
        <c:axId val="33944320"/>
      </c:barChart>
      <c:catAx>
        <c:axId val="33925760"/>
        <c:scaling>
          <c:orientation val="minMax"/>
        </c:scaling>
        <c:delete val="0"/>
        <c:axPos val="b"/>
        <c:majorTickMark val="out"/>
        <c:minorTickMark val="none"/>
        <c:tickLblPos val="nextTo"/>
        <c:crossAx val="33944320"/>
        <c:crosses val="autoZero"/>
        <c:auto val="1"/>
        <c:lblAlgn val="ctr"/>
        <c:lblOffset val="100"/>
        <c:noMultiLvlLbl val="0"/>
      </c:catAx>
      <c:valAx>
        <c:axId val="33944320"/>
        <c:scaling>
          <c:orientation val="minMax"/>
        </c:scaling>
        <c:delete val="0"/>
        <c:axPos val="l"/>
        <c:majorGridlines/>
        <c:numFmt formatCode="_-* #,##0.000\ _₽_-;\-* #,##0.000\ _₽_-;_-* &quot;-&quot;??\ _₽_-;_-@_-" sourceLinked="1"/>
        <c:majorTickMark val="out"/>
        <c:minorTickMark val="none"/>
        <c:tickLblPos val="nextTo"/>
        <c:crossAx val="33925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'Лист1 (2)'!$B$2</c:f>
              <c:strCache>
                <c:ptCount val="1"/>
                <c:pt idx="0">
                  <c:v>2021 год: 343 531,250</c:v>
                </c:pt>
              </c:strCache>
            </c:strRef>
          </c:tx>
          <c:invertIfNegative val="0"/>
          <c:cat>
            <c:strRef>
              <c:f>'Лист1 (2)'!$A$3:$A$10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Специальные налоговые режимы</c:v>
                </c:pt>
                <c:pt idx="3">
                  <c:v>Имущественные налоги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Иные доходы</c:v>
                </c:pt>
              </c:strCache>
            </c:strRef>
          </c:cat>
          <c:val>
            <c:numRef>
              <c:f>'Лист1 (2)'!$B$3:$B$10</c:f>
              <c:numCache>
                <c:formatCode>#,##0.000</c:formatCode>
                <c:ptCount val="8"/>
                <c:pt idx="0">
                  <c:v>267566.09999999998</c:v>
                </c:pt>
                <c:pt idx="1">
                  <c:v>10961</c:v>
                </c:pt>
                <c:pt idx="2">
                  <c:v>12428</c:v>
                </c:pt>
                <c:pt idx="3">
                  <c:v>27900</c:v>
                </c:pt>
                <c:pt idx="4">
                  <c:v>2600</c:v>
                </c:pt>
                <c:pt idx="5">
                  <c:v>15470</c:v>
                </c:pt>
                <c:pt idx="6">
                  <c:v>3872.85</c:v>
                </c:pt>
                <c:pt idx="7">
                  <c:v>2733.3</c:v>
                </c:pt>
              </c:numCache>
            </c:numRef>
          </c:val>
        </c:ser>
        <c:ser>
          <c:idx val="1"/>
          <c:order val="1"/>
          <c:tx>
            <c:strRef>
              <c:f>'Лист1 (2)'!$C$2</c:f>
              <c:strCache>
                <c:ptCount val="1"/>
                <c:pt idx="0">
                  <c:v>2022 год: 434 727,000</c:v>
                </c:pt>
              </c:strCache>
            </c:strRef>
          </c:tx>
          <c:invertIfNegative val="0"/>
          <c:cat>
            <c:strRef>
              <c:f>'Лист1 (2)'!$A$3:$A$10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Специальные налоговые режимы</c:v>
                </c:pt>
                <c:pt idx="3">
                  <c:v>Имущественные налоги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Иные доходы</c:v>
                </c:pt>
              </c:strCache>
            </c:strRef>
          </c:cat>
          <c:val>
            <c:numRef>
              <c:f>'Лист1 (2)'!$C$3:$C$10</c:f>
              <c:numCache>
                <c:formatCode>#,##0.000</c:formatCode>
                <c:ptCount val="8"/>
                <c:pt idx="0">
                  <c:v>351120</c:v>
                </c:pt>
                <c:pt idx="1">
                  <c:v>12030</c:v>
                </c:pt>
                <c:pt idx="2">
                  <c:v>24600</c:v>
                </c:pt>
                <c:pt idx="3">
                  <c:v>26300</c:v>
                </c:pt>
                <c:pt idx="4">
                  <c:v>2300</c:v>
                </c:pt>
                <c:pt idx="5">
                  <c:v>15230</c:v>
                </c:pt>
                <c:pt idx="6">
                  <c:v>1600</c:v>
                </c:pt>
                <c:pt idx="7">
                  <c:v>1547</c:v>
                </c:pt>
              </c:numCache>
            </c:numRef>
          </c:val>
        </c:ser>
        <c:ser>
          <c:idx val="2"/>
          <c:order val="2"/>
          <c:tx>
            <c:strRef>
              <c:f>'Лист1 (2)'!$D$2</c:f>
              <c:strCache>
                <c:ptCount val="1"/>
                <c:pt idx="0">
                  <c:v>2023 год: 426 818,000</c:v>
                </c:pt>
              </c:strCache>
            </c:strRef>
          </c:tx>
          <c:invertIfNegative val="0"/>
          <c:cat>
            <c:strRef>
              <c:f>'Лист1 (2)'!$A$3:$A$10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Специальные налоговые режимы</c:v>
                </c:pt>
                <c:pt idx="3">
                  <c:v>Имущественные налоги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Иные доходы</c:v>
                </c:pt>
              </c:strCache>
            </c:strRef>
          </c:cat>
          <c:val>
            <c:numRef>
              <c:f>'Лист1 (2)'!$D$3:$D$10</c:f>
              <c:numCache>
                <c:formatCode>#,##0.000</c:formatCode>
                <c:ptCount val="8"/>
                <c:pt idx="0">
                  <c:v>340274</c:v>
                </c:pt>
                <c:pt idx="1">
                  <c:v>13057</c:v>
                </c:pt>
                <c:pt idx="2">
                  <c:v>25450</c:v>
                </c:pt>
                <c:pt idx="3">
                  <c:v>27500</c:v>
                </c:pt>
                <c:pt idx="4">
                  <c:v>2300</c:v>
                </c:pt>
                <c:pt idx="5">
                  <c:v>15090</c:v>
                </c:pt>
                <c:pt idx="6">
                  <c:v>1600</c:v>
                </c:pt>
                <c:pt idx="7">
                  <c:v>1547</c:v>
                </c:pt>
              </c:numCache>
            </c:numRef>
          </c:val>
        </c:ser>
        <c:ser>
          <c:idx val="3"/>
          <c:order val="3"/>
          <c:tx>
            <c:strRef>
              <c:f>'Лист1 (2)'!$E$2</c:f>
              <c:strCache>
                <c:ptCount val="1"/>
                <c:pt idx="0">
                  <c:v>2024 год: 439 403,000</c:v>
                </c:pt>
              </c:strCache>
            </c:strRef>
          </c:tx>
          <c:invertIfNegative val="0"/>
          <c:cat>
            <c:strRef>
              <c:f>'Лист1 (2)'!$A$3:$A$10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Специальные налоговые режимы</c:v>
                </c:pt>
                <c:pt idx="3">
                  <c:v>Имущественные налоги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Иные доходы</c:v>
                </c:pt>
              </c:strCache>
            </c:strRef>
          </c:cat>
          <c:val>
            <c:numRef>
              <c:f>'Лист1 (2)'!$E$3:$E$10</c:f>
              <c:numCache>
                <c:formatCode>#,##0.000</c:formatCode>
                <c:ptCount val="8"/>
                <c:pt idx="0">
                  <c:v>349810</c:v>
                </c:pt>
                <c:pt idx="1">
                  <c:v>14066</c:v>
                </c:pt>
                <c:pt idx="2">
                  <c:v>26350</c:v>
                </c:pt>
                <c:pt idx="3">
                  <c:v>28700</c:v>
                </c:pt>
                <c:pt idx="4">
                  <c:v>2400</c:v>
                </c:pt>
                <c:pt idx="5">
                  <c:v>14930</c:v>
                </c:pt>
                <c:pt idx="6">
                  <c:v>1600</c:v>
                </c:pt>
                <c:pt idx="7">
                  <c:v>1547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632640"/>
        <c:axId val="97634176"/>
      </c:barChart>
      <c:catAx>
        <c:axId val="97632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634176"/>
        <c:crosses val="autoZero"/>
        <c:auto val="1"/>
        <c:lblAlgn val="ctr"/>
        <c:lblOffset val="100"/>
        <c:noMultiLvlLbl val="0"/>
      </c:catAx>
      <c:valAx>
        <c:axId val="97634176"/>
        <c:scaling>
          <c:orientation val="minMax"/>
        </c:scaling>
        <c:delete val="0"/>
        <c:axPos val="l"/>
        <c:majorGridlines/>
        <c:numFmt formatCode="#,##0.000" sourceLinked="1"/>
        <c:majorTickMark val="none"/>
        <c:minorTickMark val="none"/>
        <c:tickLblPos val="nextTo"/>
        <c:crossAx val="976326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Дотации бюджетам бюджетной системы Российской Федерации</c:v>
                </c:pt>
              </c:strCache>
            </c:strRef>
          </c:tx>
          <c:invertIfNegative val="0"/>
          <c:cat>
            <c:strRef>
              <c:f>Лист1!$B$3:$E$3</c:f>
              <c:strCache>
                <c:ptCount val="4"/>
                <c:pt idx="0">
                  <c:v>2021 год: 717510,747</c:v>
                </c:pt>
                <c:pt idx="1">
                  <c:v>2022 год: 507367,719</c:v>
                </c:pt>
                <c:pt idx="2">
                  <c:v>2023 год: 471382,993</c:v>
                </c:pt>
                <c:pt idx="3">
                  <c:v>2024 год: 493061,387</c:v>
                </c:pt>
              </c:strCache>
            </c:strRef>
          </c:cat>
          <c:val>
            <c:numRef>
              <c:f>Лист1!$B$4:$E$4</c:f>
              <c:numCache>
                <c:formatCode>#,##0.000</c:formatCode>
                <c:ptCount val="4"/>
                <c:pt idx="0">
                  <c:v>58735.27</c:v>
                </c:pt>
                <c:pt idx="1">
                  <c:v>40328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Субсидии бюджетам бюджетной системы Российской Федерации (межбюджетные субсидии)</c:v>
                </c:pt>
              </c:strCache>
            </c:strRef>
          </c:tx>
          <c:invertIfNegative val="0"/>
          <c:cat>
            <c:strRef>
              <c:f>Лист1!$B$3:$E$3</c:f>
              <c:strCache>
                <c:ptCount val="4"/>
                <c:pt idx="0">
                  <c:v>2021 год: 717510,747</c:v>
                </c:pt>
                <c:pt idx="1">
                  <c:v>2022 год: 507367,719</c:v>
                </c:pt>
                <c:pt idx="2">
                  <c:v>2023 год: 471382,993</c:v>
                </c:pt>
                <c:pt idx="3">
                  <c:v>2024 год: 493061,387</c:v>
                </c:pt>
              </c:strCache>
            </c:strRef>
          </c:cat>
          <c:val>
            <c:numRef>
              <c:f>Лист1!$B$5:$E$5</c:f>
              <c:numCache>
                <c:formatCode>#,##0.000</c:formatCode>
                <c:ptCount val="4"/>
                <c:pt idx="0">
                  <c:v>257230.61300000001</c:v>
                </c:pt>
                <c:pt idx="1">
                  <c:v>57911.798999999999</c:v>
                </c:pt>
                <c:pt idx="2">
                  <c:v>27078.631000000001</c:v>
                </c:pt>
                <c:pt idx="3">
                  <c:v>27230.198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Субвенции бюджетам бюджетной системы Российской Федерации</c:v>
                </c:pt>
              </c:strCache>
            </c:strRef>
          </c:tx>
          <c:invertIfNegative val="0"/>
          <c:cat>
            <c:strRef>
              <c:f>Лист1!$B$3:$E$3</c:f>
              <c:strCache>
                <c:ptCount val="4"/>
                <c:pt idx="0">
                  <c:v>2021 год: 717510,747</c:v>
                </c:pt>
                <c:pt idx="1">
                  <c:v>2022 год: 507367,719</c:v>
                </c:pt>
                <c:pt idx="2">
                  <c:v>2023 год: 471382,993</c:v>
                </c:pt>
                <c:pt idx="3">
                  <c:v>2024 год: 493061,387</c:v>
                </c:pt>
              </c:strCache>
            </c:strRef>
          </c:cat>
          <c:val>
            <c:numRef>
              <c:f>Лист1!$B$6:$E$6</c:f>
              <c:numCache>
                <c:formatCode>#,##0.000</c:formatCode>
                <c:ptCount val="4"/>
                <c:pt idx="0">
                  <c:v>380952.864</c:v>
                </c:pt>
                <c:pt idx="1">
                  <c:v>388652.92</c:v>
                </c:pt>
                <c:pt idx="2">
                  <c:v>423829.36200000002</c:v>
                </c:pt>
                <c:pt idx="3">
                  <c:v>445356.18900000001</c:v>
                </c:pt>
              </c:numCache>
            </c:numRef>
          </c:val>
        </c:ser>
        <c:ser>
          <c:idx val="3"/>
          <c:order val="3"/>
          <c:tx>
            <c:strRef>
              <c:f>Лист1!$A$7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cat>
            <c:strRef>
              <c:f>Лист1!$B$3:$E$3</c:f>
              <c:strCache>
                <c:ptCount val="4"/>
                <c:pt idx="0">
                  <c:v>2021 год: 717510,747</c:v>
                </c:pt>
                <c:pt idx="1">
                  <c:v>2022 год: 507367,719</c:v>
                </c:pt>
                <c:pt idx="2">
                  <c:v>2023 год: 471382,993</c:v>
                </c:pt>
                <c:pt idx="3">
                  <c:v>2024 год: 493061,387</c:v>
                </c:pt>
              </c:strCache>
            </c:strRef>
          </c:cat>
          <c:val>
            <c:numRef>
              <c:f>Лист1!$B$7:$E$7</c:f>
              <c:numCache>
                <c:formatCode>#,##0.000</c:formatCode>
                <c:ptCount val="4"/>
                <c:pt idx="0">
                  <c:v>20592</c:v>
                </c:pt>
                <c:pt idx="1">
                  <c:v>20475</c:v>
                </c:pt>
                <c:pt idx="2">
                  <c:v>20475</c:v>
                </c:pt>
                <c:pt idx="3">
                  <c:v>20475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562496"/>
        <c:axId val="45588864"/>
      </c:barChart>
      <c:catAx>
        <c:axId val="45562496"/>
        <c:scaling>
          <c:orientation val="minMax"/>
        </c:scaling>
        <c:delete val="0"/>
        <c:axPos val="b"/>
        <c:majorTickMark val="out"/>
        <c:minorTickMark val="none"/>
        <c:tickLblPos val="nextTo"/>
        <c:crossAx val="45588864"/>
        <c:crosses val="autoZero"/>
        <c:auto val="1"/>
        <c:lblAlgn val="ctr"/>
        <c:lblOffset val="100"/>
        <c:noMultiLvlLbl val="0"/>
      </c:catAx>
      <c:valAx>
        <c:axId val="45588864"/>
        <c:scaling>
          <c:orientation val="minMax"/>
        </c:scaling>
        <c:delete val="0"/>
        <c:axPos val="l"/>
        <c:majorGridlines/>
        <c:numFmt formatCode="#,##0.000" sourceLinked="1"/>
        <c:majorTickMark val="out"/>
        <c:minorTickMark val="none"/>
        <c:tickLblPos val="nextTo"/>
        <c:crossAx val="45562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'прил 15 (3)'!$B$1</c:f>
              <c:strCache>
                <c:ptCount val="1"/>
                <c:pt idx="0">
                  <c:v>Бюджет 2021 год (уточненный)</c:v>
                </c:pt>
              </c:strCache>
            </c:strRef>
          </c:tx>
          <c:invertIfNegative val="0"/>
          <c:cat>
            <c:strRef>
              <c:f>'прил 15 (3)'!$A$2:$A$3</c:f>
              <c:strCache>
                <c:ptCount val="2"/>
                <c:pt idx="0">
                  <c:v>Программные </c:v>
                </c:pt>
                <c:pt idx="1">
                  <c:v>Непрограммные </c:v>
                </c:pt>
              </c:strCache>
            </c:strRef>
          </c:cat>
          <c:val>
            <c:numRef>
              <c:f>'прил 15 (3)'!$B$2:$B$3</c:f>
              <c:numCache>
                <c:formatCode>_-* #,##0.000\ _₽_-;\-* #,##0.000\ _₽_-;_-* "-"??\ _₽_-;_-@_-</c:formatCode>
                <c:ptCount val="2"/>
                <c:pt idx="0" formatCode="#,##0.000_ ;\-#,##0.000\ ">
                  <c:v>953241.36600000004</c:v>
                </c:pt>
                <c:pt idx="1">
                  <c:v>141439.19899999999</c:v>
                </c:pt>
              </c:numCache>
            </c:numRef>
          </c:val>
        </c:ser>
        <c:ser>
          <c:idx val="1"/>
          <c:order val="1"/>
          <c:tx>
            <c:strRef>
              <c:f>'прил 15 (3)'!$C$1</c:f>
              <c:strCache>
                <c:ptCount val="1"/>
                <c:pt idx="0">
                  <c:v>Бюджет 2022 год (план)</c:v>
                </c:pt>
              </c:strCache>
            </c:strRef>
          </c:tx>
          <c:invertIfNegative val="0"/>
          <c:cat>
            <c:strRef>
              <c:f>'прил 15 (3)'!$A$2:$A$3</c:f>
              <c:strCache>
                <c:ptCount val="2"/>
                <c:pt idx="0">
                  <c:v>Программные </c:v>
                </c:pt>
                <c:pt idx="1">
                  <c:v>Непрограммные </c:v>
                </c:pt>
              </c:strCache>
            </c:strRef>
          </c:cat>
          <c:val>
            <c:numRef>
              <c:f>'прил 15 (3)'!$C$2:$C$3</c:f>
              <c:numCache>
                <c:formatCode>_-* #,##0.000\ _₽_-;\-* #,##0.000\ _₽_-;_-* "-"??\ _₽_-;_-@_-</c:formatCode>
                <c:ptCount val="2"/>
                <c:pt idx="0" formatCode="#,##0.000_ ;\-#,##0.000\ ">
                  <c:v>805481.04200000002</c:v>
                </c:pt>
                <c:pt idx="1">
                  <c:v>147966.36799999999</c:v>
                </c:pt>
              </c:numCache>
            </c:numRef>
          </c:val>
        </c:ser>
        <c:ser>
          <c:idx val="2"/>
          <c:order val="2"/>
          <c:tx>
            <c:strRef>
              <c:f>'прил 15 (3)'!$D$1</c:f>
              <c:strCache>
                <c:ptCount val="1"/>
                <c:pt idx="0">
                  <c:v>Бюджет 2023 год (план)</c:v>
                </c:pt>
              </c:strCache>
            </c:strRef>
          </c:tx>
          <c:invertIfNegative val="0"/>
          <c:cat>
            <c:strRef>
              <c:f>'прил 15 (3)'!$A$2:$A$3</c:f>
              <c:strCache>
                <c:ptCount val="2"/>
                <c:pt idx="0">
                  <c:v>Программные </c:v>
                </c:pt>
                <c:pt idx="1">
                  <c:v>Непрограммные </c:v>
                </c:pt>
              </c:strCache>
            </c:strRef>
          </c:cat>
          <c:val>
            <c:numRef>
              <c:f>'прил 15 (3)'!$D$2:$D$3</c:f>
              <c:numCache>
                <c:formatCode>_-* #,##0.000\ _₽_-;\-* #,##0.000\ _₽_-;_-* "-"??\ _₽_-;_-@_-</c:formatCode>
                <c:ptCount val="2"/>
                <c:pt idx="0" formatCode="#,##0.000_ ;\-#,##0.000\ ">
                  <c:v>742403.89899999998</c:v>
                </c:pt>
                <c:pt idx="1">
                  <c:v>155797.09400000001</c:v>
                </c:pt>
              </c:numCache>
            </c:numRef>
          </c:val>
        </c:ser>
        <c:ser>
          <c:idx val="3"/>
          <c:order val="3"/>
          <c:tx>
            <c:strRef>
              <c:f>'прил 15 (3)'!$E$1</c:f>
              <c:strCache>
                <c:ptCount val="1"/>
                <c:pt idx="0">
                  <c:v>Бюджет 2024 год (план)</c:v>
                </c:pt>
              </c:strCache>
            </c:strRef>
          </c:tx>
          <c:invertIfNegative val="0"/>
          <c:cat>
            <c:strRef>
              <c:f>'прил 15 (3)'!$A$2:$A$3</c:f>
              <c:strCache>
                <c:ptCount val="2"/>
                <c:pt idx="0">
                  <c:v>Программные </c:v>
                </c:pt>
                <c:pt idx="1">
                  <c:v>Непрограммные </c:v>
                </c:pt>
              </c:strCache>
            </c:strRef>
          </c:cat>
          <c:val>
            <c:numRef>
              <c:f>'прил 15 (3)'!$E$2:$E$3</c:f>
              <c:numCache>
                <c:formatCode>_-* #,##0.000\ _₽_-;\-* #,##0.000\ _₽_-;_-* "-"??\ _₽_-;_-@_-</c:formatCode>
                <c:ptCount val="2"/>
                <c:pt idx="0" formatCode="#,##0.000_ ;\-#,##0.000\ ">
                  <c:v>761010.99800000002</c:v>
                </c:pt>
                <c:pt idx="1">
                  <c:v>171453.389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6494336"/>
        <c:axId val="116497024"/>
      </c:barChart>
      <c:catAx>
        <c:axId val="1164943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6497024"/>
        <c:crosses val="autoZero"/>
        <c:auto val="1"/>
        <c:lblAlgn val="ctr"/>
        <c:lblOffset val="100"/>
        <c:noMultiLvlLbl val="0"/>
      </c:catAx>
      <c:valAx>
        <c:axId val="116497024"/>
        <c:scaling>
          <c:orientation val="minMax"/>
        </c:scaling>
        <c:delete val="1"/>
        <c:axPos val="l"/>
        <c:numFmt formatCode="#,##0.000_ ;\-#,##0.000\ " sourceLinked="1"/>
        <c:majorTickMark val="none"/>
        <c:minorTickMark val="none"/>
        <c:tickLblPos val="nextTo"/>
        <c:crossAx val="1164943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991656420403498"/>
          <c:y val="1.7669255126744565E-2"/>
          <c:w val="0.80491625206621664"/>
          <c:h val="0.587055997326197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 (2)'!$B$2</c:f>
              <c:strCache>
                <c:ptCount val="1"/>
                <c:pt idx="0">
                  <c:v>2021 год: 1 094 680,565</c:v>
                </c:pt>
              </c:strCache>
            </c:strRef>
          </c:tx>
          <c:invertIfNegative val="0"/>
          <c:cat>
            <c:strRef>
              <c:f>'Лист1 (2)'!$A$3:$A$13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'Лист1 (2)'!$B$3:$B$13</c:f>
              <c:numCache>
                <c:formatCode>#,##0.000</c:formatCode>
                <c:ptCount val="11"/>
                <c:pt idx="0">
                  <c:v>115908.132</c:v>
                </c:pt>
                <c:pt idx="1">
                  <c:v>1480.973</c:v>
                </c:pt>
                <c:pt idx="2">
                  <c:v>12285.349</c:v>
                </c:pt>
                <c:pt idx="3">
                  <c:v>48019.061999999998</c:v>
                </c:pt>
                <c:pt idx="4">
                  <c:v>228280.598</c:v>
                </c:pt>
                <c:pt idx="5">
                  <c:v>515</c:v>
                </c:pt>
                <c:pt idx="6">
                  <c:v>594128.10499999998</c:v>
                </c:pt>
                <c:pt idx="7">
                  <c:v>36209.671999999999</c:v>
                </c:pt>
                <c:pt idx="8">
                  <c:v>50386.654000000002</c:v>
                </c:pt>
                <c:pt idx="9">
                  <c:v>4967.0200000000004</c:v>
                </c:pt>
                <c:pt idx="10">
                  <c:v>2500</c:v>
                </c:pt>
              </c:numCache>
            </c:numRef>
          </c:val>
        </c:ser>
        <c:ser>
          <c:idx val="1"/>
          <c:order val="1"/>
          <c:tx>
            <c:strRef>
              <c:f>'Лист1 (2)'!$C$2</c:f>
              <c:strCache>
                <c:ptCount val="1"/>
                <c:pt idx="0">
                  <c:v>2022 год: 953 447,409</c:v>
                </c:pt>
              </c:strCache>
            </c:strRef>
          </c:tx>
          <c:invertIfNegative val="0"/>
          <c:cat>
            <c:strRef>
              <c:f>'Лист1 (2)'!$A$3:$A$13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'Лист1 (2)'!$C$3:$C$13</c:f>
              <c:numCache>
                <c:formatCode>#,##0.000</c:formatCode>
                <c:ptCount val="11"/>
                <c:pt idx="0">
                  <c:v>137238.72</c:v>
                </c:pt>
                <c:pt idx="1">
                  <c:v>1591.18</c:v>
                </c:pt>
                <c:pt idx="2">
                  <c:v>991.74699999999996</c:v>
                </c:pt>
                <c:pt idx="3">
                  <c:v>37422.264000000003</c:v>
                </c:pt>
                <c:pt idx="4">
                  <c:v>76906.494000000006</c:v>
                </c:pt>
                <c:pt idx="5">
                  <c:v>515</c:v>
                </c:pt>
                <c:pt idx="6">
                  <c:v>612183.59600000002</c:v>
                </c:pt>
                <c:pt idx="7">
                  <c:v>34522.061000000002</c:v>
                </c:pt>
                <c:pt idx="8">
                  <c:v>46812.788</c:v>
                </c:pt>
                <c:pt idx="9">
                  <c:v>2763.5590000000002</c:v>
                </c:pt>
                <c:pt idx="10">
                  <c:v>2500</c:v>
                </c:pt>
              </c:numCache>
            </c:numRef>
          </c:val>
        </c:ser>
        <c:ser>
          <c:idx val="2"/>
          <c:order val="2"/>
          <c:tx>
            <c:strRef>
              <c:f>'Лист1 (2)'!$D$2</c:f>
              <c:strCache>
                <c:ptCount val="1"/>
                <c:pt idx="0">
                  <c:v>2023 год: 898 200,993</c:v>
                </c:pt>
              </c:strCache>
            </c:strRef>
          </c:tx>
          <c:invertIfNegative val="0"/>
          <c:cat>
            <c:strRef>
              <c:f>'Лист1 (2)'!$A$3:$A$13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'Лист1 (2)'!$D$3:$D$13</c:f>
              <c:numCache>
                <c:formatCode>#,##0.000</c:formatCode>
                <c:ptCount val="11"/>
                <c:pt idx="0">
                  <c:v>114105.202</c:v>
                </c:pt>
                <c:pt idx="1">
                  <c:v>1671.6679999999999</c:v>
                </c:pt>
                <c:pt idx="2">
                  <c:v>400</c:v>
                </c:pt>
                <c:pt idx="3">
                  <c:v>14114.513999999999</c:v>
                </c:pt>
                <c:pt idx="4">
                  <c:v>48576.792999999998</c:v>
                </c:pt>
                <c:pt idx="5">
                  <c:v>515</c:v>
                </c:pt>
                <c:pt idx="6">
                  <c:v>605413.71699999995</c:v>
                </c:pt>
                <c:pt idx="7">
                  <c:v>36462.483999999997</c:v>
                </c:pt>
                <c:pt idx="8">
                  <c:v>62891.682999999997</c:v>
                </c:pt>
                <c:pt idx="9">
                  <c:v>879.48199999999997</c:v>
                </c:pt>
                <c:pt idx="10">
                  <c:v>2500</c:v>
                </c:pt>
              </c:numCache>
            </c:numRef>
          </c:val>
        </c:ser>
        <c:ser>
          <c:idx val="3"/>
          <c:order val="3"/>
          <c:tx>
            <c:strRef>
              <c:f>'Лист1 (2)'!$E$2</c:f>
              <c:strCache>
                <c:ptCount val="1"/>
                <c:pt idx="0">
                  <c:v>2024 год: 932 464,387</c:v>
                </c:pt>
              </c:strCache>
            </c:strRef>
          </c:tx>
          <c:invertIfNegative val="0"/>
          <c:cat>
            <c:strRef>
              <c:f>'Лист1 (2)'!$A$3:$A$13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'Лист1 (2)'!$E$3:$E$13</c:f>
              <c:numCache>
                <c:formatCode>#,##0.000</c:formatCode>
                <c:ptCount val="11"/>
                <c:pt idx="0">
                  <c:v>117132.787</c:v>
                </c:pt>
                <c:pt idx="1">
                  <c:v>1681.6679999999999</c:v>
                </c:pt>
                <c:pt idx="2">
                  <c:v>400</c:v>
                </c:pt>
                <c:pt idx="3">
                  <c:v>18123.513999999999</c:v>
                </c:pt>
                <c:pt idx="4">
                  <c:v>41376.792999999998</c:v>
                </c:pt>
                <c:pt idx="5">
                  <c:v>515</c:v>
                </c:pt>
                <c:pt idx="6">
                  <c:v>625185.49800000002</c:v>
                </c:pt>
                <c:pt idx="7">
                  <c:v>38332.824000000001</c:v>
                </c:pt>
                <c:pt idx="8">
                  <c:v>64210.692999999999</c:v>
                </c:pt>
                <c:pt idx="9">
                  <c:v>1035.46</c:v>
                </c:pt>
                <c:pt idx="10">
                  <c:v>2500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624448"/>
        <c:axId val="99625984"/>
      </c:barChart>
      <c:catAx>
        <c:axId val="99624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99625984"/>
        <c:crosses val="autoZero"/>
        <c:auto val="1"/>
        <c:lblAlgn val="ctr"/>
        <c:lblOffset val="100"/>
        <c:noMultiLvlLbl val="0"/>
      </c:catAx>
      <c:valAx>
        <c:axId val="99625984"/>
        <c:scaling>
          <c:orientation val="minMax"/>
        </c:scaling>
        <c:delete val="0"/>
        <c:axPos val="l"/>
        <c:majorGridlines/>
        <c:numFmt formatCode="#,##0.000" sourceLinked="1"/>
        <c:majorTickMark val="none"/>
        <c:minorTickMark val="none"/>
        <c:tickLblPos val="nextTo"/>
        <c:crossAx val="996244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479" cy="497921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916" y="0"/>
            <a:ext cx="2971479" cy="497921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r">
              <a:defRPr sz="1200"/>
            </a:lvl1pPr>
          </a:lstStyle>
          <a:p>
            <a:fld id="{5727BF3F-8DF5-402D-A262-373E4AA48D3B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61" tIns="45981" rIns="91961" bIns="459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86719"/>
            <a:ext cx="5487042" cy="3916550"/>
          </a:xfrm>
          <a:prstGeom prst="rect">
            <a:avLst/>
          </a:prstGeom>
        </p:spPr>
        <p:txBody>
          <a:bodyPr vert="horz" lIns="91961" tIns="45981" rIns="91961" bIns="459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9354"/>
            <a:ext cx="2971479" cy="497921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916" y="9449354"/>
            <a:ext cx="2971479" cy="497921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r">
              <a:defRPr sz="1200"/>
            </a:lvl1pPr>
          </a:lstStyle>
          <a:p>
            <a:fld id="{C24C596A-21FC-4F1D-AD7C-11457918A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23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C596A-21FC-4F1D-AD7C-11457918A8D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8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67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62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67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5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24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61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15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4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85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80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00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D075E-EADE-42D9-9B36-1EFFA75F3F94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6706-56A1-4317-91DE-E0DB81D256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15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bali.ru/wp-content/uploads/2014/03/razvivayushhijsya_flag_rossii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hankayski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140" y="-8238"/>
            <a:ext cx="1226614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9804" y="862249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                                           к проекту решения о бюджете </a:t>
            </a:r>
            <a:br>
              <a:rPr lang="ru-RU" sz="4000" b="1" u="sng" dirty="0" smtClean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2022г. и плановый период 2023-2024 годов</a:t>
            </a:r>
            <a:endParaRPr lang="ru-RU" sz="4000" b="1" u="sng" dirty="0">
              <a:solidFill>
                <a:srgbClr val="7030A0"/>
              </a:solidFill>
              <a:uFill>
                <a:solidFill>
                  <a:srgbClr val="FF0000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4087" y="6018847"/>
            <a:ext cx="9144000" cy="656924"/>
          </a:xfrm>
        </p:spPr>
        <p:txBody>
          <a:bodyPr>
            <a:normAutofit/>
          </a:bodyPr>
          <a:lstStyle/>
          <a:p>
            <a:r>
              <a:rPr lang="ru-RU" sz="26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Ханкайский</a:t>
            </a:r>
            <a:r>
              <a:rPr lang="ru-RU" sz="26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округ</a:t>
            </a:r>
            <a:endParaRPr lang="ru-RU" sz="26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3" descr="развевающийся флаг Росси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31" y="320844"/>
            <a:ext cx="1979712" cy="148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52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244693"/>
              </p:ext>
            </p:extLst>
          </p:nvPr>
        </p:nvGraphicFramePr>
        <p:xfrm>
          <a:off x="1490662" y="561474"/>
          <a:ext cx="9210675" cy="5060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990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9539" y="39634"/>
            <a:ext cx="10253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структура безвозмездных поступлений Ханкайского муниципального округа на 2022 год и плановый период 2023 и 2024 годов (</a:t>
            </a:r>
            <a:r>
              <a:rPr lang="ru-RU" sz="20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ctr"/>
            <a:endParaRPr lang="ru-RU" sz="20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220317"/>
              </p:ext>
            </p:extLst>
          </p:nvPr>
        </p:nvGraphicFramePr>
        <p:xfrm>
          <a:off x="256674" y="894876"/>
          <a:ext cx="11117179" cy="213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468"/>
                <a:gridCol w="986974"/>
                <a:gridCol w="946853"/>
                <a:gridCol w="682056"/>
                <a:gridCol w="970926"/>
                <a:gridCol w="962902"/>
              </a:tblGrid>
              <a:tr h="464076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9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год, (уточненный)</a:t>
                      </a:r>
                      <a:endParaRPr lang="ru-RU" sz="9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год, 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2022год к 2021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году(%)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год,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</a:tr>
              <a:tr h="28125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717 510,747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507 367,719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471 382,993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493 061,387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500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58 735,270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40 328,000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6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257 230,613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57 911,799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27 078,631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27 230,198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79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  <a:p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380 952,864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388 652,920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423 829,362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445 356,189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562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20 592,000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20 475,000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20 475,000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20 475,000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4858"/>
              </p:ext>
            </p:extLst>
          </p:nvPr>
        </p:nvGraphicFramePr>
        <p:xfrm>
          <a:off x="2049629" y="3208420"/>
          <a:ext cx="7515226" cy="345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95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19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Расходы бюджета Ханкайского муниципального 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округа по муниципальным программам и непрограммным расходам на 2022 год и плановый период 2023 и 2024 годы (</a:t>
            </a:r>
            <a:r>
              <a:rPr lang="ru-RU" sz="24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тыс.руб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.)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784271"/>
              </p:ext>
            </p:extLst>
          </p:nvPr>
        </p:nvGraphicFramePr>
        <p:xfrm>
          <a:off x="609603" y="3064244"/>
          <a:ext cx="11213429" cy="3312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5050"/>
                <a:gridCol w="1259306"/>
                <a:gridCol w="1010652"/>
                <a:gridCol w="978569"/>
                <a:gridCol w="1098884"/>
                <a:gridCol w="11309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2021 года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(уточненный)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 года (план 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к 2021 году (%)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2023 года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(план)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2024 года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088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Программные расходы всего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953 241,366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798 481,042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742 403,899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761 010,998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 "Развитие образования в </a:t>
                      </a:r>
                      <a:r>
                        <a:rPr lang="ru-RU" sz="1100" b="0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Ханкайском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муниципальном районе" на 2020-2024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583 515,302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598 381,203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103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586 355,696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605 224,725   </a:t>
                      </a:r>
                    </a:p>
                  </a:txBody>
                  <a:tcPr marL="9525" marR="9525" marT="9525" marB="0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"Развитие культуры и туризма в </a:t>
                      </a:r>
                      <a:r>
                        <a:rPr lang="ru-RU" sz="1100" b="0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Ханкайском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муниципальном районе»" на 2020-2024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52 686,592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52 813,524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60 009,574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62 782,666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"Охрана окружающей среды Ханкайского муниципального района" на 2020-2024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470,000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470,000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470,000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470,000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"Развитие физической культуры  и спорта в Ханкайском муниципальном районе"  на 2020-2024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4 917,020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713,559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  96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829,482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985,460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"Социальное развитие села Ханкайского муниципального района" на 2020-2024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200,000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250,000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125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150,000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150,000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"Развитие муниципальной службы в Ханкайском муниципальном районе" на 2020-2024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25 008,255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23 139,455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  93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25 159,049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25 159,049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"Развитие систем жилищно-коммунальной инфраструктуры в </a:t>
                      </a:r>
                      <a:r>
                        <a:rPr lang="ru-RU" sz="1100" b="0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Ханкайском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муниципальном районе" на 2020-2024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197 736,082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40 841,185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  21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16 400,000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12 900,000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755228"/>
              </p:ext>
            </p:extLst>
          </p:nvPr>
        </p:nvGraphicFramePr>
        <p:xfrm>
          <a:off x="633663" y="1387642"/>
          <a:ext cx="11077074" cy="143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8077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082446"/>
              </p:ext>
            </p:extLst>
          </p:nvPr>
        </p:nvGraphicFramePr>
        <p:xfrm>
          <a:off x="629653" y="470068"/>
          <a:ext cx="11213429" cy="547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7135"/>
                <a:gridCol w="1227221"/>
                <a:gridCol w="1010652"/>
                <a:gridCol w="978569"/>
                <a:gridCol w="1098884"/>
                <a:gridCol w="1130968"/>
              </a:tblGrid>
              <a:tr h="25649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2021 года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(уточненный)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 года (план 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к 2021 году (%)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2023 года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(план)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2024 года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64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"Доступная среда в </a:t>
                      </a:r>
                      <a:r>
                        <a:rPr lang="ru-RU" sz="1100" b="0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Ханкайском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муниципальном районе" на 2020-2024 годы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50,000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50,000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50,000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50,000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"Развитие малого и среднего предпринимательства в </a:t>
                      </a:r>
                      <a:r>
                        <a:rPr lang="ru-RU" sz="1100" b="0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Ханкайском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муниципальном районе" на 2020-2024 годы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89,000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100,000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112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100,000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100,000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"Обеспечение жильем молодых семей Ханкайского муниципального района" на 2020-2024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558,600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753,343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135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799,932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799,932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"Развитие информационного общества в </a:t>
                      </a:r>
                      <a:r>
                        <a:rPr lang="ru-RU" sz="1100" b="0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Ханкайском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муниципальном районе" на 2020-2024 годы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4 906,309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4 313,714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  88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4 521,374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4 521,374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"Развитие дорожного хозяйства и повышение безопасности дорожного движения в </a:t>
                      </a:r>
                      <a:r>
                        <a:rPr lang="ru-RU" sz="1100" b="0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Ханкайском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муниципальном районе" на 2020-2024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46 731,548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36 551,150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  78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13 157,000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14 166,000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"Профилактика правонарушений, терроризма и экстремизма и противодействие распространению наркотиков на территории Ханкайского муниципального района" на 2020-2024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45,000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45,000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45,000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45,000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"Развитие градостроительной и землеустроительной деятельности на территории Ханкайского муниципального района" на 2020-2024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620,000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343,600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  55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430,000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3 430,000   </a:t>
                      </a:r>
                    </a:p>
                  </a:txBody>
                  <a:tcPr marL="9525" marR="9525" marT="9525" marB="0" anchor="b"/>
                </a:tc>
              </a:tr>
              <a:tr h="267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"Управление муниципальным имуществом в </a:t>
                      </a:r>
                      <a:r>
                        <a:rPr lang="ru-RU" sz="1100" b="0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Ханкайском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муниципальном районе" на 2020-2024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8 786,392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4 100,000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  47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4 100,000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4 100,000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"Поддержка и развитие транспортного обслуживания на территории Ханкайского муниципального округа" на 2022 -2026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0,000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0,000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100,000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100,000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"Укрепление общественного здоровья в </a:t>
                      </a:r>
                      <a:r>
                        <a:rPr lang="ru-RU" sz="1100" b="0" i="0" u="none" strike="noStrike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Ханкайском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муниципальном районе" на 2020-2024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50,000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50,000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1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50,000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50,000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"Благоустройство, озеленение и освещение территории муниципального округа" на 2021 -2025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10 960,858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797,000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144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9 700,000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6 000,000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Муниципальная программа "Формирование современной городской среды" на  территории Ханкайского муниципального округа" на 2021-2027 годы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15 910,408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22 768,309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        143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     19 976,793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      19 976,793   </a:t>
                      </a:r>
                    </a:p>
                  </a:txBody>
                  <a:tcPr marL="9525" marR="9525" marT="9525" marB="0" anchor="b"/>
                </a:tc>
              </a:tr>
              <a:tr h="256497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141 439,199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154 966,367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154 754,094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169 401,389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804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всего: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1 094 680,565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953 447,409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898 200,993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932 464,387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318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372" y="205339"/>
            <a:ext cx="115037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Ханкайского муниципального округа по разделам, </a:t>
            </a:r>
          </a:p>
          <a:p>
            <a:pPr lvl="0" algn="ctr"/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подразделам на 2022 год и плановый период 2023 и 2024 годы (</a:t>
            </a:r>
            <a:r>
              <a:rPr lang="ru-RU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490662" y="1235868"/>
          <a:ext cx="9210675" cy="438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07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758" y="67377"/>
            <a:ext cx="11662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Ханкайского муниципального округа по разделам, 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подразделам на 2022 год и плановый период 2023 и 2024 годы (</a:t>
            </a:r>
            <a:r>
              <a:rPr lang="ru-RU" sz="24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4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506931"/>
              </p:ext>
            </p:extLst>
          </p:nvPr>
        </p:nvGraphicFramePr>
        <p:xfrm>
          <a:off x="288758" y="1113700"/>
          <a:ext cx="11713942" cy="5314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9388"/>
                <a:gridCol w="1380087"/>
                <a:gridCol w="1299410"/>
                <a:gridCol w="781579"/>
                <a:gridCol w="1106739"/>
                <a:gridCol w="1106739"/>
              </a:tblGrid>
              <a:tr h="6377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2021год, 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2022г.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к /2021 году %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2023год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2024 год (проект)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5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115 908,132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137 238,720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114 105,202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117 132,787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62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Федерации и муниципального образования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2 580,817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2 846,266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2 846,266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2 846,266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62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государственной власти и представительных органов муниципальных образований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5 083,115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5 466,790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5 668,202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877,670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807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21 786,932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21 661,336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22 524,109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23 421,394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206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система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32,753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193,185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13,353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13,353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62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9 272,721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9 480,780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9 850,196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10 203,796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17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962,007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27 868,850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/>
                </a:tc>
              </a:tr>
              <a:tr h="3088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76 189,787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69 721,513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73 203,076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74 770,308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17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ОБОРОНА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1 480,973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1 591,180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1 671,668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1 681,668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621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1 480,973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1 591,180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1 671,668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1 681,668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62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 И ПРАВООХРАНИТЕЛЬНАЯ ДЕЯТЕЛЬНОСТЬ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12 285,349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991,747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621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11 945,349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406,747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86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758" y="67377"/>
            <a:ext cx="11662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Ханкайского муниципального округа по разделам, 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подразделам на 2022 год и плановый период 2023 и 2024 годы(</a:t>
            </a:r>
            <a:r>
              <a:rPr lang="ru-RU" sz="24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4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69518"/>
              </p:ext>
            </p:extLst>
          </p:nvPr>
        </p:nvGraphicFramePr>
        <p:xfrm>
          <a:off x="288758" y="1002632"/>
          <a:ext cx="11365832" cy="5341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911"/>
                <a:gridCol w="1339074"/>
                <a:gridCol w="1260795"/>
                <a:gridCol w="758352"/>
                <a:gridCol w="1073850"/>
                <a:gridCol w="1073850"/>
              </a:tblGrid>
              <a:tr h="68178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2021год, 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2022г.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к /2021 году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2023год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2024 год (проект)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947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547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019,062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37 422,264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14 114,514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18 123,514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73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324,127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324,127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324,127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324,127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7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3,387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103,387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103,387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103,387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67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46 731,548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36 551,150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13 157,000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14 166,000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86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443,600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3 530,000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228 280,598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76 906,494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48 576,793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41 376,793</a:t>
                      </a:r>
                    </a:p>
                  </a:txBody>
                  <a:tcPr/>
                </a:tc>
              </a:tr>
              <a:tr h="26588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3 673,250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194 690,081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30 388,000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067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27 421,267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36 557,625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30 576,793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26 876,793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952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2 496,000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7 460,869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952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952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952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</a:t>
                      </a:r>
                      <a:r>
                        <a:rPr lang="ru-RU" sz="12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128,105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612 183,596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605 413,717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625 185,498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952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151 116,929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131 334,905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136 647,891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141 527,643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952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378 648,368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412 412,468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393 117,497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407 106,771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8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713129"/>
              </p:ext>
            </p:extLst>
          </p:nvPr>
        </p:nvGraphicFramePr>
        <p:xfrm>
          <a:off x="617622" y="1097296"/>
          <a:ext cx="11133219" cy="559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9983"/>
                <a:gridCol w="1311669"/>
                <a:gridCol w="1234992"/>
                <a:gridCol w="742831"/>
                <a:gridCol w="1051872"/>
                <a:gridCol w="1051872"/>
              </a:tblGrid>
              <a:tr h="6432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2021год, 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2022г.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к /2021 году %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2023год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2024 год (проект)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03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40 650,710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44 601,927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51 857,554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ru-RU" sz="12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760,309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4407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2 714,548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2 042,300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2 042,300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2 042,300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901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20 997,550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21 791,996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21 748,475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21 748,475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901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36 209,672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34 522,061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36 462,484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38 332,824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72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36 209,672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34 319,914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36 462,484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38 332,824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172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202,147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172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50 386,654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46 812,788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62 891,683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64 210,693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42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5 397,735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5 386,176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5 386,176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5 386,176</a:t>
                      </a:r>
                    </a:p>
                  </a:txBody>
                  <a:tcPr/>
                </a:tc>
              </a:tr>
              <a:tr h="31172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3 318,600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2 313,343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2 359,932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2 359,932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142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41 670,319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39 113,269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55 145,575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56 464,585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172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4 967,020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2 763,559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879,482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1 035,460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900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4 967,020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2 763,559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879,482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1 035,460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900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9006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900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ВСЕГО: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1 094 680,565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953 447,409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887 530,543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910 494,237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73109"/>
            <a:ext cx="10242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469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1414125" cy="514350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 расходах с учетом интересов целевых групп в 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году и плановом периоде 2023 и 2024 года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851985"/>
              </p:ext>
            </p:extLst>
          </p:nvPr>
        </p:nvGraphicFramePr>
        <p:xfrm>
          <a:off x="505326" y="540842"/>
          <a:ext cx="11158871" cy="5948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842"/>
                <a:gridCol w="1320516"/>
                <a:gridCol w="3721768"/>
                <a:gridCol w="753979"/>
                <a:gridCol w="890337"/>
                <a:gridCol w="830714"/>
                <a:gridCol w="1034715"/>
              </a:tblGrid>
              <a:tr h="325903">
                <a:tc rowSpan="2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представителей целевой группы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 за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счет средств бюджета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расходов на поддержку (</a:t>
                      </a:r>
                      <a:r>
                        <a:rPr lang="ru-RU" sz="1100" b="1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242"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Меры социальной поддержки педагогическим работникам муниципальных образовательных организаций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954">
                <a:tc>
                  <a:txBody>
                    <a:bodyPr/>
                    <a:lstStyle/>
                    <a:p>
                      <a:pPr marL="90170" marR="89535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Педагогические работники (молодые специалисты) муниципальных образовательных  организаций 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8953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 </a:t>
                      </a:r>
                      <a:r>
                        <a:rPr lang="ru-RU" sz="10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89535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Единовременная денежная выплата в размере от 250 тыс. рублей до 350 тыс. рублей в зависимости от уровня образования и наличия диплома с отличием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8953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950,000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8953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63375">
                <a:tc>
                  <a:txBody>
                    <a:bodyPr/>
                    <a:lstStyle/>
                    <a:p>
                      <a:pPr marL="90170" marR="89535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Педагогические работники (молодые специалисты) муниципальных образовательных  организаций 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8953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</a:t>
                      </a:r>
                      <a:r>
                        <a:rPr lang="ru-RU" sz="10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89535"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Ежемесячная денежная выплата в размере 10 тыс. рублей, предоставляемая до достижения трехлетнего педагогического стажа работы в образовательной организации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8953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1 510,000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8953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1 310,000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1310,0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1310,0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75960">
                <a:tc>
                  <a:txBody>
                    <a:bodyPr/>
                    <a:lstStyle/>
                    <a:p>
                      <a:pPr lvl="0"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Педагогические работники осуществляющие классное руководство в муниципальных образовательных организациях, реализующих образовательные программы начального общего, основного общего и среднего общего образования, в том числе адаптированные основные общеобразовательные программы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Ежемесячное денежное вознаграждение за классное руководство в размере 5000 рублей в месяц с учетом установленных трудовым законодательством Российской Федерации отчислений по социальному страхованию в государственные внебюджетные фонды Российской Федерации (в Пенсионный фонд Российской Федерации - на обязательное пенсионное страхование, в Фонд социального страхования Российской Федерации - на обязательное социальное страхование на случай временной нетрудоспособности и в связи с материнством, в Федеральный фонд обязательного медицинского страхования - на обязательное медицинское страхование, а также с учетом страховых взносов на обязательное социальное страхование от несчастных случаев на производстве и профессиональных заболеваний) (далее - страховые взносы в государственные внебюджетные фонды) и районных коэффициентов к заработной плате, установленных решениями органов государственной власти СССР или федеральных органов государственной власти, за работу в районах Крайнего Севера и приравненных к ним местностях с особыми климатическими условиями (далее - районные коэффициенты) 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20 592,000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20 475,000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20475,0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20475,0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960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383212"/>
              </p:ext>
            </p:extLst>
          </p:nvPr>
        </p:nvGraphicFramePr>
        <p:xfrm>
          <a:off x="525379" y="381836"/>
          <a:ext cx="10922768" cy="6285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726"/>
                <a:gridCol w="1328537"/>
                <a:gridCol w="3633536"/>
                <a:gridCol w="906379"/>
                <a:gridCol w="874295"/>
                <a:gridCol w="737937"/>
                <a:gridCol w="898358"/>
              </a:tblGrid>
              <a:tr h="325903">
                <a:tc rowSpan="2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представителей целевой группы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 за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счет средств бюджета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расходов на поддержку (</a:t>
                      </a:r>
                      <a:r>
                        <a:rPr lang="ru-RU" sz="1100" b="1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242">
                <a:tc gridSpan="7"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Меры социальной поддержки семей с детьми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954">
                <a:tc>
                  <a:txBody>
                    <a:bodyPr/>
                    <a:lstStyle/>
                    <a:p>
                      <a:pPr marL="90170" marR="89535"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Обучающиеся в 1 - 4 классах включительно;            в 5 - 11 классах включительно из многодетных семей в Приморском крае; в 5 - 11 классах включительно из семей, имеющих среднедушевой доход ниже величины прожиточного минимума, установленной в Приморском крае;           в 5 - 11 классах включительно из семей, находящихся в социально опасном положении;             в 5 - 11 классах включительно из числа детей-сирот и детей, оставшихся без попечения родителей, за исключением детей, находящихся на полном государственном обеспечении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108000" marT="0" marB="0"/>
                </a:tc>
                <a:tc>
                  <a:txBody>
                    <a:bodyPr/>
                    <a:lstStyle/>
                    <a:p>
                      <a:pPr marL="90170" marR="8953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1347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Бесплатное питание предусматривает горячее блюдо, не считая горячего напитка, а для обучающихся в 1 - 4 классах включительно - также молоко или кисломолочный продукт объемом не менее 200 мл на одного ребенка в день в период учебного процесса из расчета 70 рублей 00 копеек в день на одного обучающегося. 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8000" marR="108000" marT="0" marB="0"/>
                </a:tc>
                <a:tc rowSpan="2">
                  <a:txBody>
                    <a:bodyPr/>
                    <a:lstStyle/>
                    <a:p>
                      <a:pPr marL="90170" marR="8953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17 340,850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0170" marR="8953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16 994,050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17065,450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17065,450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20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Обучающиеся с ограниченными возможностями здоровья и дети-инвалиды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0" marB="0"/>
                </a:tc>
                <a:tc>
                  <a:txBody>
                    <a:bodyPr/>
                    <a:lstStyle/>
                    <a:p>
                      <a:pPr marL="90170" marR="8953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0" marB="0"/>
                </a:tc>
                <a:tc>
                  <a:txBody>
                    <a:bodyPr/>
                    <a:lstStyle/>
                    <a:p>
                      <a:pPr marL="90170" marR="89535"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Бесплатное питание два раза в день, включая горячее блюдо, не считая горячего напитка, в период учебного процесса из расчета 125 рублей 00 копеек в день на одного обучающегося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5960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Родители (законные представители)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Компенсация  части расходов на оплату стоимости путевки, приобретенной в организациях и (или) индивидуальных предпринимателей, оказывающих услуги по организации отдыха и оздоровления детей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75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Один родитель (законных представителей), внесший родительскую плату за содержание ребенка (присмотр и уход за ребенком) в образовательной организации</a:t>
                      </a:r>
                      <a:endParaRPr lang="ru-RU" sz="11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Компенсация части платы, взимаемой с родителей (законных представителей) за присмотр и уход за детьми, осваивающими образовательные программы дошкольного образования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3 404,100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3 179,069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3179,069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3179,069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04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9499" y="548640"/>
            <a:ext cx="3071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sz="28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381" y="1251284"/>
            <a:ext cx="1185876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форма образования и расходования денежных средств, предназначенных для финансового обеспечения задач 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функций государства и местного самоуправления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денежные средства поступающие в бюджет 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-денежные средства выплачиваемые из бюджета 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регламентируемая законодательством деятельность органов исполнительной власти, по составлению и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рассмотрению проектов бюджетов, утверждению и исполнению бюджетов, контролю за их исполнением, осуществлению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учета, составлению, внешней проверке, рассмотрению и утверждению бюджетной отчетности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средства, предоставляемые одним бюджетом бюджетной системы другому бюджету бюджетной системы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межбюджетные трансферты, предоставляемые на безвозмездной и безвозвратной основе без установления </a:t>
            </a:r>
          </a:p>
          <a:p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и (или) условий их использования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бюджетные средства, предоставляемые юридическим и физическим лицам, бюджету другого уровня на </a:t>
            </a:r>
          </a:p>
          <a:p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долевого финансирования программ, отраслей, предприятий и т.д.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бюджетные средства, предоставляемые бюджету другого уровня на безвозвратной и безвозмездной </a:t>
            </a:r>
          </a:p>
          <a:p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на осуществление целевых расходов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1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муниципальный долг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обязательства, возникающие из государственных или муниципальных </a:t>
            </a:r>
          </a:p>
          <a:p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заимствований, гарантий по обязательствам третьих лиц, другие обязательства в соответствии с видами долговых </a:t>
            </a:r>
          </a:p>
          <a:p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обязательств, установленными Бюджетным Кодексом, принятые на себя Российской Федерацией, субъектом </a:t>
            </a:r>
          </a:p>
          <a:p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или муниципальным образованием</a:t>
            </a:r>
          </a:p>
          <a:p>
            <a:r>
              <a:rPr lang="ru-RU" sz="1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 </a:t>
            </a:r>
            <a:r>
              <a:rPr lang="ru-RU" sz="1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свод бюджетов бюджетной системы Российской Федерации на соответствующей </a:t>
            </a:r>
          </a:p>
          <a:p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(за исключением бюджетов государственных внебюджетных фондов) без учета межбюджетных </a:t>
            </a:r>
          </a:p>
          <a:p>
            <a:r>
              <a:rPr lang="ru-RU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 между этими 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бюджетами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53334"/>
              </p:ext>
            </p:extLst>
          </p:nvPr>
        </p:nvGraphicFramePr>
        <p:xfrm>
          <a:off x="517359" y="405899"/>
          <a:ext cx="10720136" cy="399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667"/>
                <a:gridCol w="1256585"/>
                <a:gridCol w="3352800"/>
                <a:gridCol w="1018673"/>
                <a:gridCol w="866274"/>
                <a:gridCol w="858253"/>
                <a:gridCol w="1098884"/>
              </a:tblGrid>
              <a:tr h="325903">
                <a:tc rowSpan="2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группа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представителей целевой группы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поддержки за</a:t>
                      </a:r>
                      <a:r>
                        <a:rPr lang="ru-RU" sz="11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счет средств бюджета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расходов на поддержку (</a:t>
                      </a:r>
                      <a:r>
                        <a:rPr lang="ru-RU" sz="1100" b="1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242"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социальной поддержки детей-сирот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сироты и лица из числа детей сирот, оставшихся без попечения родителей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детей-сирот и детей, оставшихся без попечения родителей, лиц из числа детей-сирот, оставшихся без попечения родителей, жилыми помещениями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18 507,930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12 971,400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15 064,471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15 625,981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1505"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социальной поддержки молодых семей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семьи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выплаты</a:t>
                      </a:r>
                      <a:r>
                        <a:rPr lang="ru-RU" sz="1000" b="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молодым семьям субсидий на приобретение (строительство) стандартного жилья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558,600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753,343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799,932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799,932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61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социальной поддержки субъектов малого и среднего предпринимательства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5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</a:t>
                      </a: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индивидуальные предприниматели, физические лица – производители товаров, работ, услуг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Возмещение части затрат перевозчикам, осуществляющим регулярные перевозки пассажиров и багажа автобусами общего пользования по </a:t>
                      </a:r>
                      <a:r>
                        <a:rPr lang="ru-RU" sz="1000" b="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межпоселенческим</a:t>
                      </a:r>
                      <a:r>
                        <a:rPr lang="ru-RU" sz="1000" b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000" b="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внутрипоселенческим</a:t>
                      </a: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маршрутам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5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лица (кроме некоммерческих организаций),</a:t>
                      </a:r>
                      <a:r>
                        <a:rPr lang="ru-RU" sz="1000" b="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индивидуальные предприниматели, физические лица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обеспечение граждан твердым топливом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2 496,000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7 460,869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300,000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300,000</a:t>
                      </a:r>
                      <a:endParaRPr lang="ru-RU" sz="1000" b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942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391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 реализации общественно значимых проектов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2022 году и плановом периоде 2023 и 2024 года</a:t>
            </a:r>
            <a:endParaRPr lang="ru-RU" sz="14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26498"/>
              </p:ext>
            </p:extLst>
          </p:nvPr>
        </p:nvGraphicFramePr>
        <p:xfrm>
          <a:off x="513348" y="612475"/>
          <a:ext cx="11141241" cy="5746350"/>
        </p:xfrm>
        <a:graphic>
          <a:graphicData uri="http://schemas.openxmlformats.org/drawingml/2006/table">
            <a:tbl>
              <a:tblPr firstRow="1" firstCol="1" bandRow="1"/>
              <a:tblGrid>
                <a:gridCol w="2773317"/>
                <a:gridCol w="852198"/>
                <a:gridCol w="649705"/>
                <a:gridCol w="766844"/>
                <a:gridCol w="1174251"/>
                <a:gridCol w="890337"/>
                <a:gridCol w="866274"/>
                <a:gridCol w="1034715"/>
                <a:gridCol w="2133600"/>
              </a:tblGrid>
              <a:tr h="9292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Общественно значимый проект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Место реализации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Сроки реализации (для объектов капитального строительства - срок ввода в эксплуатацию)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 финансирования,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Ожидаемые результаты от реализации общественно значимого проекта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на 2021 год (уточненный)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 бюджета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2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2022 год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2023 год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2024 год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проект «Образование»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3 010 106,00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2 250,478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2 250,478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Ремонты школьных спортивных залов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92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проект «Успех каждого ребенка»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Ханкайский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2020-2024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2 097 159,49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285 976,29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626 970,22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Национальный проект «Образование»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2 460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000,00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1 310,000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1 310,000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1 310,000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Социальная поддержка педагогических работников МО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92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проект «Современная школа»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Ханкайский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2020-2024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2 460 000,00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1 310,000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1 310,000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1 310,000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Национальный проект «Жилье и городская среда»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8 282 327,80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6 642,789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6 642,789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6 642,789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Благоустройство тротуаров МО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92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проект «Формирование комфортной городской среды»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Ханкайский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2020-2024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6 679 446,78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6 609,028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6 609,028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6 609,028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136 315,26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1 466 565,76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33,760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33,760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33,760</a:t>
                      </a:r>
                      <a:endParaRPr lang="ru-RU" sz="10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Национальный проект «Экология»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155 994 081,64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Строительство Ханкайского группового водовода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11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проект «Чистая вода»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Ханкайский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2020-2024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152 874 200,00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1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3 119 881,64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1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848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95456"/>
              </p:ext>
            </p:extLst>
          </p:nvPr>
        </p:nvGraphicFramePr>
        <p:xfrm>
          <a:off x="665748" y="478088"/>
          <a:ext cx="11004884" cy="5245076"/>
        </p:xfrm>
        <a:graphic>
          <a:graphicData uri="http://schemas.openxmlformats.org/drawingml/2006/table">
            <a:tbl>
              <a:tblPr firstRow="1" firstCol="1" bandRow="1"/>
              <a:tblGrid>
                <a:gridCol w="2983143"/>
                <a:gridCol w="887018"/>
                <a:gridCol w="643813"/>
                <a:gridCol w="781614"/>
                <a:gridCol w="1196867"/>
                <a:gridCol w="907486"/>
                <a:gridCol w="882959"/>
                <a:gridCol w="1054644"/>
                <a:gridCol w="1667340"/>
              </a:tblGrid>
              <a:tr h="30314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Общественно значимый проект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Место реализации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Сроки реализации (для объектов капитального строительства - срок ввода в эксплуатацию)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/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Ожидаемые результаты от реализации общественно значимого проекта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на 2021 год (уточненный)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 бюджета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6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2022 год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2023 год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2024 год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Национальный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проект «Демография»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31 512 624,06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Строительство детского сада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0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проект «Содействие занятости женщин – создание условий дошкольного образования для детей в возрасте до трех лет»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Ханкайский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2020-2024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29 959 088,09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611 409,96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942 126,01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Национальный проект «Демография»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4 256 019,65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1 852,559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168,482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324,460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Площадки ГТО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67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проект «Спорт – норма жизни»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Ханкайский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2020-2024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2 907 050,00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1 127,310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59 328,00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703,249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163,718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315,285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1 289 641,65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22,000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4,764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9,175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Национальный проект «Культура»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Ханкайский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2020-2024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4 494,749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4 494,749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Приобретение музыкальных инструментов для школы искусств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66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проект «Культурная среда»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6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4 494,749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4 494,749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66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МБ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85" marR="24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763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97832"/>
            <a:ext cx="9144000" cy="2812131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Финансовое управление</a:t>
            </a:r>
            <a:b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администрации Ханкайского муниципального округа</a:t>
            </a:r>
            <a:b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i="1" u="sng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Адрес</a:t>
            </a:r>
            <a:r>
              <a:rPr lang="ru-RU" sz="1800" u="sng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lang="ru-RU" sz="1800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692684, Приморский край, </a:t>
            </a:r>
            <a:r>
              <a:rPr lang="ru-RU" sz="1800" i="1" dirty="0" err="1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Ханкайский</a:t>
            </a:r>
            <a:r>
              <a:rPr lang="ru-RU" sz="1800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район, </a:t>
            </a:r>
            <a:r>
              <a:rPr lang="ru-RU" sz="1800" i="1" dirty="0" err="1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с.Камень</a:t>
            </a:r>
            <a:r>
              <a:rPr lang="ru-RU" sz="1800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-Рыболов, </a:t>
            </a:r>
            <a:r>
              <a:rPr lang="ru-RU" sz="1800" i="1" dirty="0" err="1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ул.Кирова</a:t>
            </a:r>
            <a:r>
              <a:rPr lang="ru-RU" sz="1800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8</a:t>
            </a:r>
            <a:br>
              <a:rPr lang="ru-RU" sz="1800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Телефон: 8 (42349) 97-4-50</a:t>
            </a:r>
            <a:br>
              <a:rPr lang="ru-RU" sz="1800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1800" i="1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E-mail: </a:t>
            </a:r>
            <a:r>
              <a:rPr lang="en-US" sz="1800" i="1" u="sng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fin490@findept.primorsky.ru</a:t>
            </a:r>
            <a:br>
              <a:rPr lang="en-US" sz="1800" i="1" u="sng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Уважаемые посетители! Вы можете ознакомиться с проектом бюджета Ханкайского муниципального округа на 2022 год и плановый период 2023-2024 годы на официальном сайте Ханкайского муниципального округа по адресу: </a:t>
            </a:r>
            <a:r>
              <a:rPr lang="en-US" sz="22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2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hankayski.ru</a:t>
            </a:r>
            <a:r>
              <a:rPr lang="ru-RU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разделе «Бюджет для граждан»</a:t>
            </a:r>
            <a:endParaRPr lang="ru-RU" sz="2200" b="1" i="1" u="sng" dirty="0" smtClean="0">
              <a:solidFill>
                <a:srgbClr val="7030A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71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908" y="481262"/>
            <a:ext cx="11449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Административно-территориальное деление Ханкайского муниципального округа</a:t>
            </a:r>
            <a:endParaRPr lang="ru-RU" sz="24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306" y="1203158"/>
            <a:ext cx="111011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территории Ханкайского муниципального округа установлены Законом Приморского края от 30.03.2020 № 775-КЗ «О </a:t>
            </a:r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Ханкайском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муниципальном округе Приморского края».</a:t>
            </a:r>
          </a:p>
          <a:p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территории Ханкайского муниципального округа входят села Алексеевка, Астраханка, Владимиро-Петровка, Дворянка, Ильинка, Камень-Рыболов, </a:t>
            </a:r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Кировка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Комиссарово, Люблино, Майское, </a:t>
            </a:r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Мельгуновка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Новокачалинск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Новониколаевка, </a:t>
            </a:r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Новоселище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Октябрьское, Пархоменко, Первомайское, </a:t>
            </a:r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Платоно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-Александровское, Рассказово, Троицкое, Турий Рог, Удобное, железнодорожная станция Ильинка, железнодорожная станция Камень-Рыболов, железнодорожный разъезд </a:t>
            </a:r>
            <a:r>
              <a:rPr lang="ru-RU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Морозовка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Административным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центром Ханкайского муниципального округа является село Камень-Рыболов.</a:t>
            </a:r>
          </a:p>
          <a:p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8463" y="401053"/>
            <a:ext cx="10684041" cy="986589"/>
          </a:xfrm>
        </p:spPr>
        <p:txBody>
          <a:bodyPr>
            <a:normAutofit/>
          </a:bodyPr>
          <a:lstStyle/>
          <a:p>
            <a:r>
              <a:rPr lang="ru-RU" sz="1800" b="1" u="sng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Основные направления бю</a:t>
            </a:r>
            <a:r>
              <a:rPr lang="ru-RU" sz="1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джетной </a:t>
            </a:r>
            <a:r>
              <a:rPr lang="ru-RU" sz="1800" b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налоговой политики Ханкайского муниципального округа</a:t>
            </a:r>
            <a:r>
              <a:rPr lang="ru-RU" sz="18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1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2022 </a:t>
            </a:r>
            <a:r>
              <a:rPr lang="ru-RU" sz="1800" b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2023 </a:t>
            </a:r>
            <a:r>
              <a:rPr lang="ru-RU" sz="1800" b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</a:t>
            </a:r>
            <a:r>
              <a:rPr lang="ru-RU" sz="1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2024 </a:t>
            </a:r>
            <a:r>
              <a:rPr lang="ru-RU" sz="1800" b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годов</a:t>
            </a:r>
            <a:r>
              <a:rPr lang="ru-RU" sz="18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8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6273" y="1355557"/>
            <a:ext cx="10643937" cy="5101389"/>
          </a:xfrm>
        </p:spPr>
        <p:txBody>
          <a:bodyPr>
            <a:normAutofit/>
          </a:bodyPr>
          <a:lstStyle/>
          <a:p>
            <a:endParaRPr lang="ru-RU" sz="1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</a:t>
            </a:r>
            <a:r>
              <a:rPr lang="ru-RU" sz="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Приоритизация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расходов в целях безусловного обеспечения достижения национальных целей развития в соответствии с указами Президента Российской Федерации от 7 мая 2018 года № 204 и от 21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 2020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474;</a:t>
            </a: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✓Повышение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бюджетных расходов, формирование бюджетных параметров исходя из необходимости безусловного исполнения действующих расходных обязательств, в том числе с учетом их оптимизации и эффективности исполнения;</a:t>
            </a: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✓Совершенствование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инструментов программно-целевого планирования и управления с учетом приоритетов социально-экономического развития и реальных финансовых возможностей бюджета Ханкайского муниципального округа, развития механизма проектного управления, дальнейшего совершенствования системы оценки эффективности реализации государственных программ;</a:t>
            </a: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✓Совершенствование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муниципальных закупок Ханкайского муниципального округа;</a:t>
            </a: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✓Повышение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прозрачности и открытости бюджета и бюджетного процесса Ханкайского муниципального округа для понимания гражданами реализуемой в Приморском крае бюджетной и налоговой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политики; </a:t>
            </a:r>
          </a:p>
          <a:p>
            <a:pPr algn="just"/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✓Рост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доверия населения к органам исполнительной власти путем повышения открытости бюджетных данных.</a:t>
            </a:r>
          </a:p>
          <a:p>
            <a:endParaRPr lang="ru-RU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4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2387" y="404261"/>
            <a:ext cx="11113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социально-экономического развития 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Ханкайского муниципального округа на 2022 год и 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2023-2024 годов </a:t>
            </a:r>
            <a:endParaRPr lang="ru-RU" sz="24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840004"/>
              </p:ext>
            </p:extLst>
          </p:nvPr>
        </p:nvGraphicFramePr>
        <p:xfrm>
          <a:off x="452387" y="1682191"/>
          <a:ext cx="11020928" cy="44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434"/>
                <a:gridCol w="1291390"/>
                <a:gridCol w="1042736"/>
                <a:gridCol w="1042737"/>
                <a:gridCol w="1026695"/>
                <a:gridCol w="1034716"/>
                <a:gridCol w="1150220"/>
              </a:tblGrid>
              <a:tr h="5797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93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(в среднегодовом исчислении)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тыс. 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21,17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20,01</a:t>
                      </a:r>
                    </a:p>
                  </a:txBody>
                  <a:tcPr marL="9525" marR="9525" marT="9525" marB="0" anchor="ctr"/>
                </a:tc>
              </a:tr>
              <a:tr h="3689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естественного прироста населения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на 1000 человек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-7,92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-7,97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-8,11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-8,10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-8,10</a:t>
                      </a:r>
                    </a:p>
                  </a:txBody>
                  <a:tcPr marL="9525" marR="9525" marT="9525" marB="0" anchor="ctr"/>
                </a:tc>
              </a:tr>
              <a:tr h="5101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млн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151,86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156,41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162,04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167,87</a:t>
                      </a:r>
                    </a:p>
                  </a:txBody>
                  <a:tcPr marL="9525" marR="9525" marT="9525" marB="0" anchor="ctr"/>
                </a:tc>
              </a:tr>
              <a:tr h="3293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действие жилых домов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тыс. кв. м общей площади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1,86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2,43</a:t>
                      </a:r>
                    </a:p>
                  </a:txBody>
                  <a:tcPr marL="9525" marR="9525" marT="9525" marB="0" anchor="ctr"/>
                </a:tc>
              </a:tr>
              <a:tr h="51976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организаций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тыс.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2,071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2,051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2,051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2,051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2,051</a:t>
                      </a:r>
                    </a:p>
                  </a:txBody>
                  <a:tcPr marL="9525" marR="9525" marT="9525" marB="0" anchor="ctr"/>
                </a:tc>
              </a:tr>
              <a:tr h="6256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Номинальная начисленная среднемесячная заработная плата работников организаций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44 131,2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45 322,74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47 926,48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47 926,48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48 500,19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56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безработных, зарегистрированных в государственных учреждениях службы занятости населения (на конец года)</a:t>
                      </a:r>
                      <a:endParaRPr lang="ru-RU" sz="1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тыс. 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0,54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0,46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0,46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0,46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0,46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3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9036" y="481262"/>
            <a:ext cx="100355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планируемом (предельном) объеме муниципального долга 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 год и плановый период 2023 и 2024 годов</a:t>
            </a:r>
            <a:endParaRPr lang="ru-RU" sz="24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791" y="2326104"/>
            <a:ext cx="10508683" cy="206210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января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муниципальный долг Ханкайского муниципального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составлял  0,0 тыс. рублей. В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2022, 2023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 в бюджете Ханкайского муниципального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заимствования не планируются, в том числе  и на погашение кассового разрыва при исполнении бюджета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годы. Для погашения кассового разрыва  при исполнении бюджета в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планируется задействовать остаток средств на  едином счете бюджета на 1 января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В этой связи верхний предел муниципального  долга Ханкайского муниципального 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января 2022 года, на 1 января 2023 года и на 1 января 2024 года запланирован в нулевом объеме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411" y="-60960"/>
            <a:ext cx="11133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Ханкайского муниципального округа на 2022 год</a:t>
            </a:r>
          </a:p>
          <a:p>
            <a:pPr algn="ctr"/>
            <a:r>
              <a:rPr lang="ru-RU" sz="20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плановый период 2023 и 2024 годы (</a:t>
            </a:r>
            <a:r>
              <a:rPr lang="ru-RU" sz="20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0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237245"/>
              </p:ext>
            </p:extLst>
          </p:nvPr>
        </p:nvGraphicFramePr>
        <p:xfrm>
          <a:off x="5366085" y="1161703"/>
          <a:ext cx="6312568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357"/>
                <a:gridCol w="1074821"/>
                <a:gridCol w="978569"/>
                <a:gridCol w="745957"/>
                <a:gridCol w="906379"/>
                <a:gridCol w="946485"/>
              </a:tblGrid>
              <a:tr h="5010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2021 года (уточненный)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 года план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r>
                        <a:rPr lang="ru-RU" sz="11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2021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году(%)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2023 года план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2024 года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972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1 061 041,997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942 094,719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898 200,993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932 464,387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841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числе: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9727">
                <a:tc>
                  <a:txBody>
                    <a:bodyPr/>
                    <a:lstStyle/>
                    <a:p>
                      <a:r>
                        <a:rPr lang="ru-RU" sz="10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343 531,250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434 727,000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426 818,000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439 403,000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404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поступления, из них: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717 510,747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507 367,719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471 382,993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493 061,387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972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-субвенции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r>
                        <a:rPr lang="ru-RU" sz="11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952,864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388 652,920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423 829,362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445 356,189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972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-субсидии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257 230,613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57 911,799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27 078,631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27 230,198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841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-дотации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58 735,270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40 328,000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841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-иные межбюджетные трансферты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20 592,000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20 475,000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20 475,000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20 475,000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972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1 094 680,565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953 447,409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898 200,993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932 464,387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972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(ПРОФИЦИТ)</a:t>
                      </a:r>
                      <a:endParaRPr lang="ru-RU" sz="10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-33 638,568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-11 352,690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038881"/>
              </p:ext>
            </p:extLst>
          </p:nvPr>
        </p:nvGraphicFramePr>
        <p:xfrm>
          <a:off x="449180" y="646926"/>
          <a:ext cx="4740442" cy="591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32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83141"/>
            <a:ext cx="12432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Ханкайского муниципального</a:t>
            </a:r>
          </a:p>
          <a:p>
            <a:pPr algn="ctr"/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округа на 2022 и плановый период 2023 и 2024 годов (</a:t>
            </a:r>
            <a:r>
              <a:rPr lang="ru-RU" sz="28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45930256"/>
              </p:ext>
            </p:extLst>
          </p:nvPr>
        </p:nvGraphicFramePr>
        <p:xfrm>
          <a:off x="6159260" y="1116529"/>
          <a:ext cx="5400135" cy="4831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869522"/>
              </p:ext>
            </p:extLst>
          </p:nvPr>
        </p:nvGraphicFramePr>
        <p:xfrm>
          <a:off x="1082577" y="1773343"/>
          <a:ext cx="10307318" cy="4442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15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239" y="251098"/>
            <a:ext cx="1178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структура налоговых и неналоговых доходов бюджета Ханкайского 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округа на 2022год и плановый период 2023 и 2024 годов (</a:t>
            </a:r>
            <a:r>
              <a:rPr lang="ru-RU" sz="24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4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962097"/>
              </p:ext>
            </p:extLst>
          </p:nvPr>
        </p:nvGraphicFramePr>
        <p:xfrm>
          <a:off x="457201" y="1195136"/>
          <a:ext cx="11197388" cy="522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9852"/>
                <a:gridCol w="1082842"/>
                <a:gridCol w="1066800"/>
                <a:gridCol w="745958"/>
                <a:gridCol w="1114926"/>
                <a:gridCol w="1147010"/>
              </a:tblGrid>
              <a:tr h="6497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налога (сбора)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год,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 год,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2021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году(%)</a:t>
                      </a:r>
                      <a:endParaRPr lang="ru-RU" sz="12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 год,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год,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909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НАЛОГОВЫЕ И НЕНАЛОГОВЫЕ ДОХОДЫ: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343 531,250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434 727,0000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426 818,000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439 403,000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81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267 566,100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351 120,000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340 274,0000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349 810,000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545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10 961,000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12 030,000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13 057,000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14 066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применением упрощенной системы налогообложения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2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545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7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6 603,000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7 350,000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545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545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545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90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15 470,000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15 230,000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15 090,000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14 930,000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545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75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платных услуг и компенсации затрат государства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1 314,300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6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3 872,850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545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545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9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10935</TotalTime>
  <Words>3983</Words>
  <Application>Microsoft Office PowerPoint</Application>
  <PresentationFormat>Произвольный</PresentationFormat>
  <Paragraphs>1077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Бюджет для граждан                                            к проекту решения о бюджете  на 2022г. и плановый период 2023-2024 годов</vt:lpstr>
      <vt:lpstr>Презентация PowerPoint</vt:lpstr>
      <vt:lpstr>Презентация PowerPoint</vt:lpstr>
      <vt:lpstr>Основные направления бюджетной и налоговой политики Ханкайского муниципального округа на 2022 год и на плановый период 2023 и 2024 годов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Ханкайского муниципального округа по муниципальным программам и непрограммным расходам на 2022 год и плановый период 2023 и 2024 годы (тыс.руб.)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Сведения о расходах с учетом интересов целевых групп в 2022 году и плановом периоде 2023 и 2024 года</vt:lpstr>
      <vt:lpstr>Презентация PowerPoint</vt:lpstr>
      <vt:lpstr>Презентация PowerPoint</vt:lpstr>
      <vt:lpstr>Сведения о реализации общественно значимых проектов в 2022 году и плановом периоде 2023 и 2024 года</vt:lpstr>
      <vt:lpstr>Презентация PowerPoint</vt:lpstr>
      <vt:lpstr>Финансовое управление администрации Ханкайского муниципального округа  Адрес:  692684, Приморский край, Ханкайский район, с.Камень-Рыболов, ул.Кирова, 8  Телефон: 8 (42349) 97-4-50 E-mail: fin490@findept.primorsky.ru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Аверина Евгения Владимировна</cp:lastModifiedBy>
  <cp:revision>750</cp:revision>
  <cp:lastPrinted>2021-10-27T06:23:09Z</cp:lastPrinted>
  <dcterms:created xsi:type="dcterms:W3CDTF">2017-03-13T02:17:37Z</dcterms:created>
  <dcterms:modified xsi:type="dcterms:W3CDTF">2021-10-28T02:10:26Z</dcterms:modified>
</cp:coreProperties>
</file>